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60" r:id="rId2"/>
    <p:sldId id="334" r:id="rId3"/>
    <p:sldId id="335" r:id="rId4"/>
    <p:sldId id="337" r:id="rId5"/>
    <p:sldId id="338" r:id="rId6"/>
    <p:sldId id="339" r:id="rId7"/>
    <p:sldId id="340" r:id="rId8"/>
    <p:sldId id="341" r:id="rId9"/>
    <p:sldId id="342" r:id="rId10"/>
    <p:sldId id="344" r:id="rId11"/>
    <p:sldId id="345" r:id="rId12"/>
    <p:sldId id="347" r:id="rId13"/>
    <p:sldId id="348" r:id="rId14"/>
    <p:sldId id="349" r:id="rId15"/>
    <p:sldId id="350" r:id="rId16"/>
    <p:sldId id="330" r:id="rId17"/>
  </p:sldIdLst>
  <p:sldSz cx="9144000" cy="6858000" type="screen4x3"/>
  <p:notesSz cx="6858000" cy="9144000"/>
  <p:defaultTextStyle>
    <a:defPPr>
      <a:defRPr lang="en-US"/>
    </a:defPPr>
    <a:lvl1pPr algn="l" rtl="0" fontAlgn="base">
      <a:spcBef>
        <a:spcPct val="0"/>
      </a:spcBef>
      <a:spcAft>
        <a:spcPct val="0"/>
      </a:spcAft>
      <a:defRPr kern="1200">
        <a:solidFill>
          <a:srgbClr val="595959"/>
        </a:solidFill>
        <a:latin typeface="Arial" charset="0"/>
        <a:ea typeface="ＭＳ Ｐゴシック" pitchFamily="34" charset="-128"/>
        <a:cs typeface="+mn-cs"/>
      </a:defRPr>
    </a:lvl1pPr>
    <a:lvl2pPr marL="457200" algn="l" rtl="0" fontAlgn="base">
      <a:spcBef>
        <a:spcPct val="0"/>
      </a:spcBef>
      <a:spcAft>
        <a:spcPct val="0"/>
      </a:spcAft>
      <a:defRPr kern="1200">
        <a:solidFill>
          <a:srgbClr val="595959"/>
        </a:solidFill>
        <a:latin typeface="Arial" charset="0"/>
        <a:ea typeface="ＭＳ Ｐゴシック" pitchFamily="34" charset="-128"/>
        <a:cs typeface="+mn-cs"/>
      </a:defRPr>
    </a:lvl2pPr>
    <a:lvl3pPr marL="914400" algn="l" rtl="0" fontAlgn="base">
      <a:spcBef>
        <a:spcPct val="0"/>
      </a:spcBef>
      <a:spcAft>
        <a:spcPct val="0"/>
      </a:spcAft>
      <a:defRPr kern="1200">
        <a:solidFill>
          <a:srgbClr val="595959"/>
        </a:solidFill>
        <a:latin typeface="Arial" charset="0"/>
        <a:ea typeface="ＭＳ Ｐゴシック" pitchFamily="34" charset="-128"/>
        <a:cs typeface="+mn-cs"/>
      </a:defRPr>
    </a:lvl3pPr>
    <a:lvl4pPr marL="1371600" algn="l" rtl="0" fontAlgn="base">
      <a:spcBef>
        <a:spcPct val="0"/>
      </a:spcBef>
      <a:spcAft>
        <a:spcPct val="0"/>
      </a:spcAft>
      <a:defRPr kern="1200">
        <a:solidFill>
          <a:srgbClr val="595959"/>
        </a:solidFill>
        <a:latin typeface="Arial" charset="0"/>
        <a:ea typeface="ＭＳ Ｐゴシック" pitchFamily="34" charset="-128"/>
        <a:cs typeface="+mn-cs"/>
      </a:defRPr>
    </a:lvl4pPr>
    <a:lvl5pPr marL="1828800" algn="l" rtl="0" fontAlgn="base">
      <a:spcBef>
        <a:spcPct val="0"/>
      </a:spcBef>
      <a:spcAft>
        <a:spcPct val="0"/>
      </a:spcAft>
      <a:defRPr kern="1200">
        <a:solidFill>
          <a:srgbClr val="595959"/>
        </a:solidFill>
        <a:latin typeface="Arial" charset="0"/>
        <a:ea typeface="ＭＳ Ｐゴシック" pitchFamily="34" charset="-128"/>
        <a:cs typeface="+mn-cs"/>
      </a:defRPr>
    </a:lvl5pPr>
    <a:lvl6pPr marL="2286000" algn="l" defTabSz="914400" rtl="0" eaLnBrk="1" latinLnBrk="0" hangingPunct="1">
      <a:defRPr kern="1200">
        <a:solidFill>
          <a:srgbClr val="595959"/>
        </a:solidFill>
        <a:latin typeface="Arial" charset="0"/>
        <a:ea typeface="ＭＳ Ｐゴシック" pitchFamily="34" charset="-128"/>
        <a:cs typeface="+mn-cs"/>
      </a:defRPr>
    </a:lvl6pPr>
    <a:lvl7pPr marL="2743200" algn="l" defTabSz="914400" rtl="0" eaLnBrk="1" latinLnBrk="0" hangingPunct="1">
      <a:defRPr kern="1200">
        <a:solidFill>
          <a:srgbClr val="595959"/>
        </a:solidFill>
        <a:latin typeface="Arial" charset="0"/>
        <a:ea typeface="ＭＳ Ｐゴシック" pitchFamily="34" charset="-128"/>
        <a:cs typeface="+mn-cs"/>
      </a:defRPr>
    </a:lvl7pPr>
    <a:lvl8pPr marL="3200400" algn="l" defTabSz="914400" rtl="0" eaLnBrk="1" latinLnBrk="0" hangingPunct="1">
      <a:defRPr kern="1200">
        <a:solidFill>
          <a:srgbClr val="595959"/>
        </a:solidFill>
        <a:latin typeface="Arial" charset="0"/>
        <a:ea typeface="ＭＳ Ｐゴシック" pitchFamily="34" charset="-128"/>
        <a:cs typeface="+mn-cs"/>
      </a:defRPr>
    </a:lvl8pPr>
    <a:lvl9pPr marL="3657600" algn="l" defTabSz="914400" rtl="0" eaLnBrk="1" latinLnBrk="0" hangingPunct="1">
      <a:defRPr kern="1200">
        <a:solidFill>
          <a:srgbClr val="595959"/>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538">
          <p15:clr>
            <a:srgbClr val="A4A3A4"/>
          </p15:clr>
        </p15:guide>
        <p15:guide id="2" pos="117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A10B48"/>
    <a:srgbClr val="004476"/>
    <a:srgbClr val="C0DA30"/>
    <a:srgbClr val="3A859F"/>
    <a:srgbClr val="91C636"/>
    <a:srgbClr val="A2D146"/>
    <a:srgbClr val="9EB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3" autoAdjust="0"/>
    <p:restoredTop sz="65457" autoAdjust="0"/>
  </p:normalViewPr>
  <p:slideViewPr>
    <p:cSldViewPr>
      <p:cViewPr varScale="1">
        <p:scale>
          <a:sx n="60" d="100"/>
          <a:sy n="60" d="100"/>
        </p:scale>
        <p:origin x="1992" y="72"/>
      </p:cViewPr>
      <p:guideLst>
        <p:guide orient="horz" pos="538"/>
        <p:guide pos="1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48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Calibri"/>
                <a:ea typeface="+mn-ea"/>
                <a:cs typeface="+mn-cs"/>
              </a:defRPr>
            </a:lvl1pPr>
          </a:lstStyle>
          <a:p>
            <a:pPr>
              <a:defRPr/>
            </a:pPr>
            <a:endParaRPr lang="en-US"/>
          </a:p>
        </p:txBody>
      </p:sp>
      <p:sp>
        <p:nvSpPr>
          <p:cNvPr id="952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Calibri"/>
                <a:ea typeface="+mn-ea"/>
                <a:cs typeface="+mn-cs"/>
              </a:defRPr>
            </a:lvl1pPr>
          </a:lstStyle>
          <a:p>
            <a:pPr>
              <a:defRPr/>
            </a:pPr>
            <a:endParaRPr lang="en-US"/>
          </a:p>
        </p:txBody>
      </p:sp>
      <p:sp>
        <p:nvSpPr>
          <p:cNvPr id="952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Calibri"/>
                <a:ea typeface="+mn-ea"/>
                <a:cs typeface="+mn-cs"/>
              </a:defRPr>
            </a:lvl1pPr>
          </a:lstStyle>
          <a:p>
            <a:pPr>
              <a:defRPr/>
            </a:pPr>
            <a:endParaRPr lang="en-US"/>
          </a:p>
        </p:txBody>
      </p:sp>
      <p:sp>
        <p:nvSpPr>
          <p:cNvPr id="952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Calibri"/>
                <a:ea typeface="+mn-ea"/>
                <a:cs typeface="+mn-cs"/>
              </a:defRPr>
            </a:lvl1pPr>
          </a:lstStyle>
          <a:p>
            <a:pPr>
              <a:defRPr/>
            </a:pPr>
            <a:fld id="{133BCDAD-25B3-4B44-A11C-931305C6F904}" type="slidenum">
              <a:rPr lang="en-US"/>
              <a:pPr>
                <a:defRPr/>
              </a:pPr>
              <a:t>‹#›</a:t>
            </a:fld>
            <a:endParaRPr lang="en-US" dirty="0"/>
          </a:p>
        </p:txBody>
      </p:sp>
    </p:spTree>
    <p:extLst>
      <p:ext uri="{BB962C8B-B14F-4D97-AF65-F5344CB8AC3E}">
        <p14:creationId xmlns:p14="http://schemas.microsoft.com/office/powerpoint/2010/main" val="3162766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Calibri"/>
                <a:ea typeface="+mn-ea"/>
                <a:cs typeface="+mn-cs"/>
              </a:defRPr>
            </a:lvl1pPr>
          </a:lstStyle>
          <a:p>
            <a:pPr>
              <a:defRPr/>
            </a:pPr>
            <a:endParaRPr lang="en-US"/>
          </a:p>
        </p:txBody>
      </p:sp>
      <p:sp>
        <p:nvSpPr>
          <p:cNvPr id="1229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Calibri"/>
                <a:ea typeface="+mn-ea"/>
                <a:cs typeface="+mn-cs"/>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229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Calibri"/>
                <a:ea typeface="+mn-ea"/>
                <a:cs typeface="+mn-cs"/>
              </a:defRPr>
            </a:lvl1pPr>
          </a:lstStyle>
          <a:p>
            <a:pPr>
              <a:defRPr/>
            </a:pPr>
            <a:endParaRPr lang="en-US"/>
          </a:p>
        </p:txBody>
      </p:sp>
      <p:sp>
        <p:nvSpPr>
          <p:cNvPr id="1229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Calibri"/>
                <a:ea typeface="+mn-ea"/>
                <a:cs typeface="+mn-cs"/>
              </a:defRPr>
            </a:lvl1pPr>
          </a:lstStyle>
          <a:p>
            <a:pPr>
              <a:defRPr/>
            </a:pPr>
            <a:fld id="{B76C2A63-EAE9-4795-BA43-775836103D9D}" type="slidenum">
              <a:rPr lang="en-US"/>
              <a:pPr>
                <a:defRPr/>
              </a:pPr>
              <a:t>‹#›</a:t>
            </a:fld>
            <a:endParaRPr lang="en-US" dirty="0"/>
          </a:p>
        </p:txBody>
      </p:sp>
    </p:spTree>
    <p:extLst>
      <p:ext uri="{BB962C8B-B14F-4D97-AF65-F5344CB8AC3E}">
        <p14:creationId xmlns:p14="http://schemas.microsoft.com/office/powerpoint/2010/main" val="3015745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alibri"/>
        <a:ea typeface="ＭＳ Ｐゴシック" pitchFamily="23" charset="-128"/>
        <a:cs typeface="+mn-cs"/>
      </a:defRPr>
    </a:lvl2pPr>
    <a:lvl3pPr marL="914400" algn="l" rtl="0" eaLnBrk="0" fontAlgn="base" hangingPunct="0">
      <a:spcBef>
        <a:spcPct val="30000"/>
      </a:spcBef>
      <a:spcAft>
        <a:spcPct val="0"/>
      </a:spcAft>
      <a:defRPr sz="1200" kern="1200">
        <a:solidFill>
          <a:schemeClr val="tx1"/>
        </a:solidFill>
        <a:latin typeface="Calibri"/>
        <a:ea typeface="ＭＳ Ｐゴシック" pitchFamily="23" charset="-128"/>
        <a:cs typeface="+mn-cs"/>
      </a:defRPr>
    </a:lvl3pPr>
    <a:lvl4pPr marL="1371600" algn="l" rtl="0" eaLnBrk="0" fontAlgn="base" hangingPunct="0">
      <a:spcBef>
        <a:spcPct val="30000"/>
      </a:spcBef>
      <a:spcAft>
        <a:spcPct val="0"/>
      </a:spcAft>
      <a:defRPr sz="1200" kern="1200">
        <a:solidFill>
          <a:schemeClr val="tx1"/>
        </a:solidFill>
        <a:latin typeface="Calibri"/>
        <a:ea typeface="ＭＳ Ｐゴシック" pitchFamily="23" charset="-128"/>
        <a:cs typeface="+mn-cs"/>
      </a:defRPr>
    </a:lvl4pPr>
    <a:lvl5pPr marL="1828800" algn="l" rtl="0" eaLnBrk="0" fontAlgn="base" hangingPunct="0">
      <a:spcBef>
        <a:spcPct val="30000"/>
      </a:spcBef>
      <a:spcAft>
        <a:spcPct val="0"/>
      </a:spcAft>
      <a:defRPr sz="1200" kern="1200">
        <a:solidFill>
          <a:schemeClr val="tx1"/>
        </a:solidFill>
        <a:latin typeface="Calibri"/>
        <a:ea typeface="ＭＳ Ｐゴシック" pitchFamily="2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4141BE61-BF95-4028-BE0F-A7CB24E4636D}" type="slidenum">
              <a:rPr lang="en-US"/>
              <a:pPr>
                <a:defRPr/>
              </a:pPr>
              <a:t>1</a:t>
            </a:fld>
            <a:endParaRPr lang="en-US" dirty="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latin typeface="Calibri" pitchFamily="34" charset="0"/>
              <a:ea typeface="ＭＳ Ｐゴシック" pitchFamily="34" charset="-128"/>
            </a:endParaRPr>
          </a:p>
        </p:txBody>
      </p:sp>
    </p:spTree>
    <p:extLst>
      <p:ext uri="{BB962C8B-B14F-4D97-AF65-F5344CB8AC3E}">
        <p14:creationId xmlns:p14="http://schemas.microsoft.com/office/powerpoint/2010/main" val="2578081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7400" y="320675"/>
            <a:ext cx="5730875" cy="4297363"/>
          </a:xfrm>
        </p:spPr>
      </p:sp>
      <p:sp>
        <p:nvSpPr>
          <p:cNvPr id="3" name="Notes Placeholder 2"/>
          <p:cNvSpPr>
            <a:spLocks noGrp="1"/>
          </p:cNvSpPr>
          <p:nvPr>
            <p:ph type="body" idx="1"/>
          </p:nvPr>
        </p:nvSpPr>
        <p:spPr>
          <a:xfrm>
            <a:off x="685800" y="4709160"/>
            <a:ext cx="5943600" cy="4800600"/>
          </a:xfrm>
        </p:spPr>
        <p:txBody>
          <a:bodyPr>
            <a:normAutofit/>
          </a:bodyPr>
          <a:lstStyle/>
          <a:p>
            <a:r>
              <a:rPr lang="en-US" dirty="0" smtClean="0"/>
              <a:t>To review or change the budget for a financial report:</a:t>
            </a:r>
          </a:p>
          <a:p>
            <a:pPr marL="228573" indent="-228573">
              <a:buFont typeface="+mj-lt"/>
              <a:buAutoNum type="arabicPeriod"/>
            </a:pPr>
            <a:r>
              <a:rPr lang="en-US" dirty="0" smtClean="0"/>
              <a:t>On the Financial Reports list (</a:t>
            </a:r>
            <a:r>
              <a:rPr lang="en-US" b="1" dirty="0" smtClean="0"/>
              <a:t>General Ledger &gt; Financial Reports</a:t>
            </a:r>
            <a:r>
              <a:rPr lang="en-US" dirty="0" smtClean="0"/>
              <a:t>), click the </a:t>
            </a:r>
            <a:r>
              <a:rPr lang="en-US" b="1" dirty="0" smtClean="0"/>
              <a:t>Edit </a:t>
            </a:r>
            <a:r>
              <a:rPr lang="en-US" dirty="0" smtClean="0"/>
              <a:t>link next to the name of the financial report you want to review.</a:t>
            </a:r>
          </a:p>
          <a:p>
            <a:pPr marL="228573" indent="-228573">
              <a:buFont typeface="+mj-lt"/>
              <a:buAutoNum type="arabicPeriod"/>
            </a:pPr>
            <a:r>
              <a:rPr lang="en-US" dirty="0" smtClean="0"/>
              <a:t>On the </a:t>
            </a:r>
            <a:r>
              <a:rPr lang="en-US" b="1" dirty="0" smtClean="0"/>
              <a:t>Columns </a:t>
            </a:r>
            <a:r>
              <a:rPr lang="en-US" dirty="0" smtClean="0"/>
              <a:t>tab, locate your budget columns.</a:t>
            </a:r>
          </a:p>
          <a:p>
            <a:pPr marL="228573" indent="-228573">
              <a:buFont typeface="+mj-lt"/>
              <a:buAutoNum type="arabicPeriod"/>
            </a:pPr>
            <a:r>
              <a:rPr lang="en-US" dirty="0" smtClean="0"/>
              <a:t>Review the budget selected in the </a:t>
            </a:r>
            <a:r>
              <a:rPr lang="en-US" b="1" dirty="0" smtClean="0"/>
              <a:t>Budget </a:t>
            </a:r>
            <a:r>
              <a:rPr lang="en-US" dirty="0" smtClean="0"/>
              <a:t>drop-down menu.</a:t>
            </a:r>
          </a:p>
          <a:p>
            <a:pPr marL="228573" indent="-228573">
              <a:buFont typeface="+mj-lt"/>
              <a:buAutoNum type="arabicPeriod"/>
            </a:pPr>
            <a:r>
              <a:rPr lang="en-US" dirty="0" smtClean="0"/>
              <a:t>Choose </a:t>
            </a:r>
            <a:r>
              <a:rPr lang="en-US" b="1" dirty="0" smtClean="0"/>
              <a:t>Save</a:t>
            </a:r>
            <a:r>
              <a:rPr lang="en-US" dirty="0" smtClean="0"/>
              <a:t> to be able to use this report with one budget</a:t>
            </a:r>
          </a:p>
          <a:p>
            <a:pPr marL="228573" indent="-228573">
              <a:buFont typeface="+mj-lt"/>
              <a:buAutoNum type="arabicPeriod"/>
            </a:pPr>
            <a:r>
              <a:rPr lang="en-US" dirty="0" smtClean="0"/>
              <a:t>Choose </a:t>
            </a:r>
            <a:r>
              <a:rPr lang="en-US" b="1" dirty="0" smtClean="0"/>
              <a:t>Duplicate</a:t>
            </a:r>
            <a:r>
              <a:rPr lang="en-US" dirty="0" smtClean="0"/>
              <a:t> to create a report that pulls a different budget</a:t>
            </a:r>
          </a:p>
          <a:p>
            <a:endParaRPr lang="en-US" dirty="0" smtClean="0"/>
          </a:p>
          <a:p>
            <a:endParaRPr lang="en-US" dirty="0"/>
          </a:p>
        </p:txBody>
      </p:sp>
      <p:sp>
        <p:nvSpPr>
          <p:cNvPr id="4" name="Header Placeholder 3"/>
          <p:cNvSpPr>
            <a:spLocks noGrp="1"/>
          </p:cNvSpPr>
          <p:nvPr>
            <p:ph type="hdr" sz="quarter"/>
          </p:nvPr>
        </p:nvSpPr>
        <p:spPr>
          <a:xfrm>
            <a:off x="0" y="0"/>
            <a:ext cx="3566160" cy="228600"/>
          </a:xfrm>
        </p:spPr>
        <p:txBody>
          <a:bodyPr/>
          <a:lstStyle/>
          <a:p>
            <a:r>
              <a:rPr lang="en-US" smtClean="0"/>
              <a:t>Intacct Learning</a:t>
            </a:r>
            <a:endParaRPr lang="en-US"/>
          </a:p>
        </p:txBody>
      </p:sp>
      <p:sp>
        <p:nvSpPr>
          <p:cNvPr id="5" name="Footer Placeholder 4"/>
          <p:cNvSpPr>
            <a:spLocks noGrp="1"/>
          </p:cNvSpPr>
          <p:nvPr>
            <p:ph type="ftr" sz="quarter" idx="4"/>
          </p:nvPr>
        </p:nvSpPr>
        <p:spPr>
          <a:xfrm>
            <a:off x="3749040" y="0"/>
            <a:ext cx="3566160" cy="228600"/>
          </a:xfrm>
        </p:spPr>
        <p:txBody>
          <a:bodyPr/>
          <a:lstStyle/>
          <a:p>
            <a:r>
              <a:rPr lang="en-US" smtClean="0"/>
              <a:t>Creating Budgets and Forecast Reports - 10</a:t>
            </a:r>
            <a:endParaRPr lang="en-US"/>
          </a:p>
        </p:txBody>
      </p:sp>
    </p:spTree>
    <p:extLst>
      <p:ext uri="{BB962C8B-B14F-4D97-AF65-F5344CB8AC3E}">
        <p14:creationId xmlns:p14="http://schemas.microsoft.com/office/powerpoint/2010/main" val="1430820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685800" y="4709160"/>
            <a:ext cx="5943600" cy="4800600"/>
          </a:xfrm>
        </p:spPr>
        <p:txBody>
          <a:bodyPr>
            <a:normAutofit/>
          </a:bodyPr>
          <a:lstStyle/>
          <a:p>
            <a:r>
              <a:rPr lang="en-US" dirty="0" smtClean="0"/>
              <a:t>The example on the slide shows a comparison of actual to budget.  For demonstration purposes, the report contains columns for the budgeted amount, the difference between the actual and the budgeted amount and the normalized difference between actual and budgeted amount.</a:t>
            </a:r>
          </a:p>
          <a:p>
            <a:r>
              <a:rPr lang="en-US" dirty="0" smtClean="0"/>
              <a:t>The report is shown with an “As of Date” of 03/31/2012.</a:t>
            </a:r>
          </a:p>
          <a:p>
            <a:r>
              <a:rPr lang="en-US" dirty="0" smtClean="0"/>
              <a:t>Notice the row for Data Center</a:t>
            </a:r>
            <a:r>
              <a:rPr lang="en-US" baseline="0" dirty="0" smtClean="0"/>
              <a:t> Fees in the Cost of Sales account group</a:t>
            </a:r>
            <a:r>
              <a:rPr lang="en-US" dirty="0" smtClean="0"/>
              <a:t>.</a:t>
            </a:r>
          </a:p>
          <a:p>
            <a:r>
              <a:rPr lang="en-US" dirty="0" smtClean="0"/>
              <a:t>The actual expense is $19,596.15</a:t>
            </a:r>
          </a:p>
          <a:p>
            <a:r>
              <a:rPr lang="en-US" dirty="0" smtClean="0"/>
              <a:t>The budgeted amount for this expense is $0 </a:t>
            </a:r>
          </a:p>
          <a:p>
            <a:r>
              <a:rPr lang="en-US" dirty="0" smtClean="0"/>
              <a:t>For the month of March</a:t>
            </a:r>
            <a:r>
              <a:rPr lang="en-US" baseline="0" dirty="0" smtClean="0"/>
              <a:t>-2012</a:t>
            </a:r>
            <a:r>
              <a:rPr lang="en-US" dirty="0" smtClean="0"/>
              <a:t>, more was spent than budgeted for.  The difference is $19,596.15</a:t>
            </a:r>
          </a:p>
          <a:p>
            <a:pPr lvl="1"/>
            <a:r>
              <a:rPr lang="en-US" dirty="0" smtClean="0"/>
              <a:t>“Budget Diff” shows the difference as positive number since actual – budget yields a positive number.  Regular math rules are used to determine the sign.</a:t>
            </a:r>
          </a:p>
          <a:p>
            <a:pPr lvl="1"/>
            <a:r>
              <a:rPr lang="en-US" dirty="0" smtClean="0"/>
              <a:t>“Norm. Budget Diff” shows the difference as a negative number since the Data Center</a:t>
            </a:r>
            <a:r>
              <a:rPr lang="en-US" baseline="0" dirty="0" smtClean="0"/>
              <a:t> Fees account </a:t>
            </a:r>
            <a:r>
              <a:rPr lang="en-US" dirty="0" smtClean="0"/>
              <a:t>(and the Cost of Sales Revenue account group) have credit normal balance.  “Accounting math” rules are applied to determine the sign. This properly shows that the budget was over spent and there is a deficit.</a:t>
            </a:r>
          </a:p>
          <a:p>
            <a:endParaRPr lang="en-US" dirty="0" smtClean="0"/>
          </a:p>
          <a:p>
            <a:endParaRPr lang="en-US" dirty="0"/>
          </a:p>
        </p:txBody>
      </p:sp>
      <p:sp>
        <p:nvSpPr>
          <p:cNvPr id="7" name="Slide Image Placeholder 6"/>
          <p:cNvSpPr>
            <a:spLocks noGrp="1" noRot="1" noChangeAspect="1"/>
          </p:cNvSpPr>
          <p:nvPr>
            <p:ph type="sldImg"/>
          </p:nvPr>
        </p:nvSpPr>
        <p:spPr>
          <a:xfrm>
            <a:off x="787400" y="320675"/>
            <a:ext cx="5730875" cy="4297363"/>
          </a:xfrm>
        </p:spPr>
      </p:sp>
      <p:sp>
        <p:nvSpPr>
          <p:cNvPr id="8" name="Footer Placeholder 7"/>
          <p:cNvSpPr>
            <a:spLocks noGrp="1"/>
          </p:cNvSpPr>
          <p:nvPr>
            <p:ph type="ftr" sz="quarter" idx="10"/>
          </p:nvPr>
        </p:nvSpPr>
        <p:spPr>
          <a:xfrm>
            <a:off x="3749040" y="0"/>
            <a:ext cx="3566160" cy="228600"/>
          </a:xfrm>
        </p:spPr>
        <p:txBody>
          <a:bodyPr/>
          <a:lstStyle/>
          <a:p>
            <a:pPr>
              <a:defRPr/>
            </a:pPr>
            <a:r>
              <a:rPr lang="en-US" smtClean="0"/>
              <a:t>Creating Budgets and Forecast Reports - 10</a:t>
            </a:r>
            <a:endParaRPr lang="en-US" dirty="0"/>
          </a:p>
        </p:txBody>
      </p:sp>
      <p:sp>
        <p:nvSpPr>
          <p:cNvPr id="9" name="Header Placeholder 8"/>
          <p:cNvSpPr>
            <a:spLocks noGrp="1"/>
          </p:cNvSpPr>
          <p:nvPr>
            <p:ph type="hdr" sz="quarter" idx="11"/>
          </p:nvPr>
        </p:nvSpPr>
        <p:spPr>
          <a:xfrm>
            <a:off x="0" y="0"/>
            <a:ext cx="3566160" cy="228600"/>
          </a:xfrm>
        </p:spPr>
        <p:txBody>
          <a:bodyPr/>
          <a:lstStyle/>
          <a:p>
            <a:pPr>
              <a:defRPr/>
            </a:pPr>
            <a:r>
              <a:rPr lang="en-US" smtClean="0"/>
              <a:t>Intacct Learning</a:t>
            </a:r>
            <a:endParaRPr lang="en-US" dirty="0"/>
          </a:p>
        </p:txBody>
      </p:sp>
    </p:spTree>
    <p:extLst>
      <p:ext uri="{BB962C8B-B14F-4D97-AF65-F5344CB8AC3E}">
        <p14:creationId xmlns:p14="http://schemas.microsoft.com/office/powerpoint/2010/main" val="2474218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7400" y="320675"/>
            <a:ext cx="5730875" cy="4297363"/>
          </a:xfrm>
        </p:spPr>
      </p:sp>
      <p:sp>
        <p:nvSpPr>
          <p:cNvPr id="3" name="Notes Placeholder 2"/>
          <p:cNvSpPr>
            <a:spLocks noGrp="1"/>
          </p:cNvSpPr>
          <p:nvPr>
            <p:ph type="body" idx="1"/>
          </p:nvPr>
        </p:nvSpPr>
        <p:spPr>
          <a:xfrm>
            <a:off x="685800" y="4709160"/>
            <a:ext cx="5943600" cy="4800600"/>
          </a:xfrm>
        </p:spPr>
        <p:txBody>
          <a:bodyPr>
            <a:normAutofit/>
          </a:bodyPr>
          <a:lstStyle/>
          <a:p>
            <a:endParaRPr lang="en-US" dirty="0"/>
          </a:p>
        </p:txBody>
      </p:sp>
      <p:sp>
        <p:nvSpPr>
          <p:cNvPr id="4" name="Header Placeholder 3"/>
          <p:cNvSpPr>
            <a:spLocks noGrp="1"/>
          </p:cNvSpPr>
          <p:nvPr>
            <p:ph type="hdr" sz="quarter"/>
          </p:nvPr>
        </p:nvSpPr>
        <p:spPr>
          <a:xfrm>
            <a:off x="0" y="0"/>
            <a:ext cx="3566160" cy="228600"/>
          </a:xfrm>
        </p:spPr>
        <p:txBody>
          <a:bodyPr/>
          <a:lstStyle/>
          <a:p>
            <a:r>
              <a:rPr lang="en-US" smtClean="0"/>
              <a:t>Intacct Learning</a:t>
            </a:r>
            <a:endParaRPr lang="en-US"/>
          </a:p>
        </p:txBody>
      </p:sp>
      <p:sp>
        <p:nvSpPr>
          <p:cNvPr id="5" name="Footer Placeholder 4"/>
          <p:cNvSpPr>
            <a:spLocks noGrp="1"/>
          </p:cNvSpPr>
          <p:nvPr>
            <p:ph type="ftr" sz="quarter" idx="4"/>
          </p:nvPr>
        </p:nvSpPr>
        <p:spPr>
          <a:xfrm>
            <a:off x="3749040" y="0"/>
            <a:ext cx="3566160" cy="228600"/>
          </a:xfrm>
        </p:spPr>
        <p:txBody>
          <a:bodyPr/>
          <a:lstStyle/>
          <a:p>
            <a:r>
              <a:rPr lang="en-US" smtClean="0"/>
              <a:t>Creating Budgets and Forecast Reports - 10</a:t>
            </a:r>
            <a:endParaRPr lang="en-US"/>
          </a:p>
        </p:txBody>
      </p:sp>
    </p:spTree>
    <p:extLst>
      <p:ext uri="{BB962C8B-B14F-4D97-AF65-F5344CB8AC3E}">
        <p14:creationId xmlns:p14="http://schemas.microsoft.com/office/powerpoint/2010/main" val="1504135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7400" y="320675"/>
            <a:ext cx="5730875" cy="4297363"/>
          </a:xfrm>
        </p:spPr>
      </p:sp>
      <p:sp>
        <p:nvSpPr>
          <p:cNvPr id="3" name="Notes Placeholder 2"/>
          <p:cNvSpPr>
            <a:spLocks noGrp="1"/>
          </p:cNvSpPr>
          <p:nvPr>
            <p:ph type="body" idx="1"/>
          </p:nvPr>
        </p:nvSpPr>
        <p:spPr>
          <a:xfrm>
            <a:off x="685800" y="4709160"/>
            <a:ext cx="5943600" cy="4800600"/>
          </a:xfrm>
        </p:spPr>
        <p:txBody>
          <a:bodyPr>
            <a:normAutofit/>
          </a:bodyPr>
          <a:lstStyle/>
          <a:p>
            <a:endParaRPr lang="en-US"/>
          </a:p>
        </p:txBody>
      </p:sp>
      <p:sp>
        <p:nvSpPr>
          <p:cNvPr id="4" name="Header Placeholder 3"/>
          <p:cNvSpPr>
            <a:spLocks noGrp="1"/>
          </p:cNvSpPr>
          <p:nvPr>
            <p:ph type="hdr" sz="quarter"/>
          </p:nvPr>
        </p:nvSpPr>
        <p:spPr>
          <a:xfrm>
            <a:off x="0" y="0"/>
            <a:ext cx="3566160" cy="228600"/>
          </a:xfrm>
        </p:spPr>
        <p:txBody>
          <a:bodyPr/>
          <a:lstStyle/>
          <a:p>
            <a:r>
              <a:rPr lang="en-US" smtClean="0"/>
              <a:t>Intacct Learning</a:t>
            </a:r>
            <a:endParaRPr lang="en-US"/>
          </a:p>
        </p:txBody>
      </p:sp>
      <p:sp>
        <p:nvSpPr>
          <p:cNvPr id="5" name="Footer Placeholder 4"/>
          <p:cNvSpPr>
            <a:spLocks noGrp="1"/>
          </p:cNvSpPr>
          <p:nvPr>
            <p:ph type="ftr" sz="quarter" idx="4"/>
          </p:nvPr>
        </p:nvSpPr>
        <p:spPr>
          <a:xfrm>
            <a:off x="3749040" y="0"/>
            <a:ext cx="3566160" cy="228600"/>
          </a:xfrm>
        </p:spPr>
        <p:txBody>
          <a:bodyPr/>
          <a:lstStyle/>
          <a:p>
            <a:r>
              <a:rPr lang="en-US" smtClean="0"/>
              <a:t>Creating Budgets and Forecast Reports - 10</a:t>
            </a:r>
            <a:endParaRPr lang="en-US"/>
          </a:p>
        </p:txBody>
      </p:sp>
    </p:spTree>
    <p:extLst>
      <p:ext uri="{BB962C8B-B14F-4D97-AF65-F5344CB8AC3E}">
        <p14:creationId xmlns:p14="http://schemas.microsoft.com/office/powerpoint/2010/main" val="1191811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clients with government contracts where we budget at the project/item/employee level so it agrees to the how the contract was proposed</a:t>
            </a:r>
            <a:endParaRPr lang="en-US" dirty="0"/>
          </a:p>
        </p:txBody>
      </p:sp>
      <p:sp>
        <p:nvSpPr>
          <p:cNvPr id="4" name="Slide Number Placeholder 3"/>
          <p:cNvSpPr>
            <a:spLocks noGrp="1"/>
          </p:cNvSpPr>
          <p:nvPr>
            <p:ph type="sldNum" sz="quarter" idx="10"/>
          </p:nvPr>
        </p:nvSpPr>
        <p:spPr/>
        <p:txBody>
          <a:bodyPr/>
          <a:lstStyle/>
          <a:p>
            <a:pPr>
              <a:defRPr/>
            </a:pPr>
            <a:fld id="{B76C2A63-EAE9-4795-BA43-775836103D9D}" type="slidenum">
              <a:rPr lang="en-US" smtClean="0"/>
              <a:pPr>
                <a:defRPr/>
              </a:pPr>
              <a:t>14</a:t>
            </a:fld>
            <a:endParaRPr lang="en-US" dirty="0"/>
          </a:p>
        </p:txBody>
      </p:sp>
    </p:spTree>
    <p:extLst>
      <p:ext uri="{BB962C8B-B14F-4D97-AF65-F5344CB8AC3E}">
        <p14:creationId xmlns:p14="http://schemas.microsoft.com/office/powerpoint/2010/main" val="1189281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76C2A63-EAE9-4795-BA43-775836103D9D}" type="slidenum">
              <a:rPr lang="en-US" smtClean="0"/>
              <a:pPr>
                <a:defRPr/>
              </a:pPr>
              <a:t>15</a:t>
            </a:fld>
            <a:endParaRPr lang="en-US" dirty="0"/>
          </a:p>
        </p:txBody>
      </p:sp>
    </p:spTree>
    <p:extLst>
      <p:ext uri="{BB962C8B-B14F-4D97-AF65-F5344CB8AC3E}">
        <p14:creationId xmlns:p14="http://schemas.microsoft.com/office/powerpoint/2010/main" val="3575671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7400" y="320675"/>
            <a:ext cx="5730875" cy="4297363"/>
          </a:xfrm>
        </p:spPr>
      </p:sp>
      <p:sp>
        <p:nvSpPr>
          <p:cNvPr id="3" name="Notes Placeholder 2"/>
          <p:cNvSpPr>
            <a:spLocks noGrp="1"/>
          </p:cNvSpPr>
          <p:nvPr>
            <p:ph type="body" idx="1"/>
          </p:nvPr>
        </p:nvSpPr>
        <p:spPr>
          <a:xfrm>
            <a:off x="685800" y="4709160"/>
            <a:ext cx="5943600" cy="4800600"/>
          </a:xfrm>
        </p:spPr>
        <p:txBody>
          <a:bodyPr>
            <a:normAutofit/>
          </a:bodyPr>
          <a:lstStyle/>
          <a:p>
            <a:endParaRPr lang="en-US" dirty="0"/>
          </a:p>
        </p:txBody>
      </p:sp>
      <p:sp>
        <p:nvSpPr>
          <p:cNvPr id="4" name="Header Placeholder 3"/>
          <p:cNvSpPr>
            <a:spLocks noGrp="1"/>
          </p:cNvSpPr>
          <p:nvPr>
            <p:ph type="hdr" sz="quarter"/>
          </p:nvPr>
        </p:nvSpPr>
        <p:spPr>
          <a:xfrm>
            <a:off x="0" y="0"/>
            <a:ext cx="3566160" cy="228600"/>
          </a:xfrm>
        </p:spPr>
        <p:txBody>
          <a:bodyPr/>
          <a:lstStyle/>
          <a:p>
            <a:r>
              <a:rPr lang="en-US" smtClean="0"/>
              <a:t>Intacct Learning</a:t>
            </a:r>
            <a:endParaRPr lang="en-US" dirty="0"/>
          </a:p>
        </p:txBody>
      </p:sp>
      <p:sp>
        <p:nvSpPr>
          <p:cNvPr id="5" name="Footer Placeholder 4"/>
          <p:cNvSpPr>
            <a:spLocks noGrp="1"/>
          </p:cNvSpPr>
          <p:nvPr>
            <p:ph type="ftr" sz="quarter" idx="4"/>
          </p:nvPr>
        </p:nvSpPr>
        <p:spPr>
          <a:xfrm>
            <a:off x="3749040" y="0"/>
            <a:ext cx="3566160" cy="228600"/>
          </a:xfrm>
        </p:spPr>
        <p:txBody>
          <a:bodyPr/>
          <a:lstStyle/>
          <a:p>
            <a:r>
              <a:rPr lang="en-US" smtClean="0"/>
              <a:t>Creating Budgets and Forecast Reports - 10</a:t>
            </a:r>
            <a:endParaRPr lang="en-US" dirty="0"/>
          </a:p>
        </p:txBody>
      </p:sp>
    </p:spTree>
    <p:extLst>
      <p:ext uri="{BB962C8B-B14F-4D97-AF65-F5344CB8AC3E}">
        <p14:creationId xmlns:p14="http://schemas.microsoft.com/office/powerpoint/2010/main" val="3289846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7400" y="320675"/>
            <a:ext cx="5730875" cy="4297363"/>
          </a:xfrm>
        </p:spPr>
      </p:sp>
      <p:sp>
        <p:nvSpPr>
          <p:cNvPr id="3" name="Notes Placeholder 2"/>
          <p:cNvSpPr>
            <a:spLocks noGrp="1"/>
          </p:cNvSpPr>
          <p:nvPr>
            <p:ph type="body" idx="1"/>
          </p:nvPr>
        </p:nvSpPr>
        <p:spPr>
          <a:xfrm>
            <a:off x="685800" y="4709160"/>
            <a:ext cx="5943600" cy="4800600"/>
          </a:xfrm>
        </p:spPr>
        <p:txBody>
          <a:bodyPr>
            <a:normAutofit/>
          </a:bodyPr>
          <a:lstStyle/>
          <a:p>
            <a:endParaRPr lang="en-US" dirty="0"/>
          </a:p>
        </p:txBody>
      </p:sp>
      <p:sp>
        <p:nvSpPr>
          <p:cNvPr id="4" name="Header Placeholder 3"/>
          <p:cNvSpPr>
            <a:spLocks noGrp="1"/>
          </p:cNvSpPr>
          <p:nvPr>
            <p:ph type="hdr" sz="quarter"/>
          </p:nvPr>
        </p:nvSpPr>
        <p:spPr>
          <a:xfrm>
            <a:off x="0" y="0"/>
            <a:ext cx="3566160" cy="228600"/>
          </a:xfrm>
        </p:spPr>
        <p:txBody>
          <a:bodyPr/>
          <a:lstStyle/>
          <a:p>
            <a:r>
              <a:rPr lang="en-US" smtClean="0"/>
              <a:t>Intacct Learning</a:t>
            </a:r>
            <a:endParaRPr lang="en-US"/>
          </a:p>
        </p:txBody>
      </p:sp>
      <p:sp>
        <p:nvSpPr>
          <p:cNvPr id="5" name="Footer Placeholder 4"/>
          <p:cNvSpPr>
            <a:spLocks noGrp="1"/>
          </p:cNvSpPr>
          <p:nvPr>
            <p:ph type="ftr" sz="quarter" idx="4"/>
          </p:nvPr>
        </p:nvSpPr>
        <p:spPr>
          <a:xfrm>
            <a:off x="3749040" y="0"/>
            <a:ext cx="3566160" cy="228600"/>
          </a:xfrm>
        </p:spPr>
        <p:txBody>
          <a:bodyPr/>
          <a:lstStyle/>
          <a:p>
            <a:r>
              <a:rPr lang="en-US" smtClean="0"/>
              <a:t>Creating Budgets and Forecast Reports - 10</a:t>
            </a:r>
            <a:endParaRPr lang="en-US"/>
          </a:p>
        </p:txBody>
      </p:sp>
    </p:spTree>
    <p:extLst>
      <p:ext uri="{BB962C8B-B14F-4D97-AF65-F5344CB8AC3E}">
        <p14:creationId xmlns:p14="http://schemas.microsoft.com/office/powerpoint/2010/main" val="463755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7400" y="320675"/>
            <a:ext cx="5730875" cy="4297363"/>
          </a:xfrm>
        </p:spPr>
      </p:sp>
      <p:sp>
        <p:nvSpPr>
          <p:cNvPr id="3" name="Notes Placeholder 2"/>
          <p:cNvSpPr>
            <a:spLocks noGrp="1"/>
          </p:cNvSpPr>
          <p:nvPr>
            <p:ph type="body" idx="1"/>
          </p:nvPr>
        </p:nvSpPr>
        <p:spPr>
          <a:xfrm>
            <a:off x="685800" y="4709160"/>
            <a:ext cx="5943600" cy="4800600"/>
          </a:xfrm>
        </p:spPr>
        <p:txBody>
          <a:bodyPr>
            <a:normAutofit/>
          </a:bodyPr>
          <a:lstStyle/>
          <a:p>
            <a:r>
              <a:rPr lang="en-US" dirty="0" smtClean="0"/>
              <a:t>You can import additional reporting</a:t>
            </a:r>
            <a:r>
              <a:rPr lang="en-US" baseline="0" dirty="0" smtClean="0"/>
              <a:t> periods to account for time beyond the default periods. This is an implementation best practice and is a two-step process whereby you load the template with relevant reporting period information and then import the information from the .CSV file.</a:t>
            </a:r>
            <a:endParaRPr lang="en-US" dirty="0"/>
          </a:p>
        </p:txBody>
      </p:sp>
      <p:sp>
        <p:nvSpPr>
          <p:cNvPr id="4" name="Header Placeholder 3"/>
          <p:cNvSpPr>
            <a:spLocks noGrp="1"/>
          </p:cNvSpPr>
          <p:nvPr>
            <p:ph type="hdr" sz="quarter"/>
          </p:nvPr>
        </p:nvSpPr>
        <p:spPr>
          <a:xfrm>
            <a:off x="0" y="0"/>
            <a:ext cx="3566160" cy="228600"/>
          </a:xfrm>
        </p:spPr>
        <p:txBody>
          <a:bodyPr/>
          <a:lstStyle/>
          <a:p>
            <a:r>
              <a:rPr lang="en-US" smtClean="0"/>
              <a:t>Intacct Learning</a:t>
            </a:r>
            <a:endParaRPr lang="en-US"/>
          </a:p>
        </p:txBody>
      </p:sp>
      <p:sp>
        <p:nvSpPr>
          <p:cNvPr id="5" name="Footer Placeholder 4"/>
          <p:cNvSpPr>
            <a:spLocks noGrp="1"/>
          </p:cNvSpPr>
          <p:nvPr>
            <p:ph type="ftr" sz="quarter" idx="4"/>
          </p:nvPr>
        </p:nvSpPr>
        <p:spPr>
          <a:xfrm>
            <a:off x="3749040" y="0"/>
            <a:ext cx="3566160" cy="228600"/>
          </a:xfrm>
        </p:spPr>
        <p:txBody>
          <a:bodyPr/>
          <a:lstStyle/>
          <a:p>
            <a:r>
              <a:rPr lang="en-US" smtClean="0"/>
              <a:t>Creating Budgets and Forecast Reports - 10</a:t>
            </a:r>
            <a:endParaRPr lang="en-US"/>
          </a:p>
        </p:txBody>
      </p:sp>
    </p:spTree>
    <p:extLst>
      <p:ext uri="{BB962C8B-B14F-4D97-AF65-F5344CB8AC3E}">
        <p14:creationId xmlns:p14="http://schemas.microsoft.com/office/powerpoint/2010/main" val="1637594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20675"/>
            <a:ext cx="5486400" cy="4114800"/>
          </a:xfrm>
        </p:spPr>
      </p:sp>
      <p:sp>
        <p:nvSpPr>
          <p:cNvPr id="3" name="Notes Placeholder 2"/>
          <p:cNvSpPr>
            <a:spLocks noGrp="1"/>
          </p:cNvSpPr>
          <p:nvPr>
            <p:ph type="body" idx="1"/>
          </p:nvPr>
        </p:nvSpPr>
        <p:spPr>
          <a:xfrm>
            <a:off x="640079" y="4480560"/>
            <a:ext cx="5577839" cy="4572000"/>
          </a:xfrm>
        </p:spPr>
        <p:txBody>
          <a:bodyPr/>
          <a:lstStyle/>
          <a:p>
            <a:endParaRPr lang="en-US" dirty="0"/>
          </a:p>
        </p:txBody>
      </p:sp>
      <p:sp>
        <p:nvSpPr>
          <p:cNvPr id="5" name="Footer Placeholder 4"/>
          <p:cNvSpPr>
            <a:spLocks noGrp="1"/>
          </p:cNvSpPr>
          <p:nvPr>
            <p:ph type="ftr" sz="quarter" idx="10"/>
          </p:nvPr>
        </p:nvSpPr>
        <p:spPr>
          <a:xfrm>
            <a:off x="3474720" y="0"/>
            <a:ext cx="3383279" cy="182880"/>
          </a:xfrm>
        </p:spPr>
        <p:txBody>
          <a:bodyPr/>
          <a:lstStyle/>
          <a:p>
            <a:pPr>
              <a:defRPr/>
            </a:pPr>
            <a:r>
              <a:rPr lang="en-US" smtClean="0"/>
              <a:t>Module 5 - General Ledger - 5</a:t>
            </a:r>
            <a:endParaRPr lang="en-US" dirty="0"/>
          </a:p>
        </p:txBody>
      </p:sp>
      <p:sp>
        <p:nvSpPr>
          <p:cNvPr id="6" name="Header Placeholder 5"/>
          <p:cNvSpPr>
            <a:spLocks noGrp="1"/>
          </p:cNvSpPr>
          <p:nvPr>
            <p:ph type="hdr" sz="quarter" idx="11"/>
          </p:nvPr>
        </p:nvSpPr>
        <p:spPr>
          <a:xfrm>
            <a:off x="0" y="0"/>
            <a:ext cx="3383279" cy="182880"/>
          </a:xfrm>
        </p:spPr>
        <p:txBody>
          <a:bodyPr/>
          <a:lstStyle/>
          <a:p>
            <a:pPr>
              <a:defRPr/>
            </a:pPr>
            <a:r>
              <a:rPr lang="en-US" smtClean="0"/>
              <a:t>Intacct Learning</a:t>
            </a:r>
            <a:endParaRPr lang="en-US" dirty="0"/>
          </a:p>
        </p:txBody>
      </p:sp>
    </p:spTree>
    <p:extLst>
      <p:ext uri="{BB962C8B-B14F-4D97-AF65-F5344CB8AC3E}">
        <p14:creationId xmlns:p14="http://schemas.microsoft.com/office/powerpoint/2010/main" val="691847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20675"/>
            <a:ext cx="5486400" cy="4114800"/>
          </a:xfrm>
        </p:spPr>
      </p:sp>
      <p:sp>
        <p:nvSpPr>
          <p:cNvPr id="3" name="Notes Placeholder 2"/>
          <p:cNvSpPr>
            <a:spLocks noGrp="1"/>
          </p:cNvSpPr>
          <p:nvPr>
            <p:ph type="body" idx="1"/>
          </p:nvPr>
        </p:nvSpPr>
        <p:spPr>
          <a:xfrm>
            <a:off x="640079" y="4480560"/>
            <a:ext cx="5577839" cy="4572000"/>
          </a:xfrm>
        </p:spPr>
        <p:txBody>
          <a:bodyPr/>
          <a:lstStyle/>
          <a:p>
            <a:pPr defTabSz="897221">
              <a:defRPr/>
            </a:pPr>
            <a:r>
              <a:rPr lang="en-US" dirty="0" smtClean="0"/>
              <a:t>On the Budget Information screen enter a </a:t>
            </a:r>
            <a:r>
              <a:rPr lang="en-US" b="1" u="sng" cap="small" dirty="0" smtClean="0"/>
              <a:t>Budget ID</a:t>
            </a:r>
            <a:r>
              <a:rPr lang="en-US" dirty="0" smtClean="0"/>
              <a:t> and </a:t>
            </a:r>
            <a:r>
              <a:rPr lang="en-US" b="1" u="sng" cap="small" dirty="0" smtClean="0"/>
              <a:t>Description</a:t>
            </a:r>
            <a:r>
              <a:rPr lang="en-US" dirty="0" smtClean="0"/>
              <a:t> (both are required).  You may then select whether you want to create the budget from scratch, or whether you want to create the new budget based on existing budget data from another budget.  To create a new budget from scratch, select the “Create a new budget” radio button.  If you want to build a budget based on an existing budget, select the “Create a budget from existing budget and reporting period range” radio button and select which budget should be the basis for your new budget from the drop-down list.  You must have at least one default budget that is used in financial reports when no budget is specified.  If you already have a default budget, you may change it; otherwise, you must select the </a:t>
            </a:r>
            <a:r>
              <a:rPr lang="en-US" b="1" u="sng" cap="small" dirty="0" smtClean="0"/>
              <a:t>Default Budget</a:t>
            </a:r>
            <a:r>
              <a:rPr lang="en-US" dirty="0" smtClean="0"/>
              <a:t> field.</a:t>
            </a:r>
          </a:p>
          <a:p>
            <a:endParaRPr lang="en-US" dirty="0"/>
          </a:p>
        </p:txBody>
      </p:sp>
      <p:sp>
        <p:nvSpPr>
          <p:cNvPr id="5" name="Footer Placeholder 4"/>
          <p:cNvSpPr>
            <a:spLocks noGrp="1"/>
          </p:cNvSpPr>
          <p:nvPr>
            <p:ph type="ftr" sz="quarter" idx="10"/>
          </p:nvPr>
        </p:nvSpPr>
        <p:spPr>
          <a:xfrm>
            <a:off x="3474720" y="0"/>
            <a:ext cx="3383279" cy="182880"/>
          </a:xfrm>
        </p:spPr>
        <p:txBody>
          <a:bodyPr/>
          <a:lstStyle/>
          <a:p>
            <a:pPr>
              <a:defRPr/>
            </a:pPr>
            <a:r>
              <a:rPr lang="en-US" smtClean="0"/>
              <a:t>Module 5 - General Ledger - 5</a:t>
            </a:r>
            <a:endParaRPr lang="en-US" dirty="0"/>
          </a:p>
        </p:txBody>
      </p:sp>
      <p:sp>
        <p:nvSpPr>
          <p:cNvPr id="6" name="Header Placeholder 5"/>
          <p:cNvSpPr>
            <a:spLocks noGrp="1"/>
          </p:cNvSpPr>
          <p:nvPr>
            <p:ph type="hdr" sz="quarter" idx="11"/>
          </p:nvPr>
        </p:nvSpPr>
        <p:spPr>
          <a:xfrm>
            <a:off x="0" y="0"/>
            <a:ext cx="3383279" cy="182880"/>
          </a:xfrm>
        </p:spPr>
        <p:txBody>
          <a:bodyPr/>
          <a:lstStyle/>
          <a:p>
            <a:pPr>
              <a:defRPr/>
            </a:pPr>
            <a:r>
              <a:rPr lang="en-US" smtClean="0"/>
              <a:t>Intacct Learning</a:t>
            </a:r>
            <a:endParaRPr lang="en-US" dirty="0"/>
          </a:p>
        </p:txBody>
      </p:sp>
    </p:spTree>
    <p:extLst>
      <p:ext uri="{BB962C8B-B14F-4D97-AF65-F5344CB8AC3E}">
        <p14:creationId xmlns:p14="http://schemas.microsoft.com/office/powerpoint/2010/main" val="301383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7400" y="320675"/>
            <a:ext cx="5730875" cy="4297363"/>
          </a:xfrm>
        </p:spPr>
      </p:sp>
      <p:sp>
        <p:nvSpPr>
          <p:cNvPr id="3" name="Notes Placeholder 2"/>
          <p:cNvSpPr>
            <a:spLocks noGrp="1"/>
          </p:cNvSpPr>
          <p:nvPr>
            <p:ph type="body" idx="1"/>
          </p:nvPr>
        </p:nvSpPr>
        <p:spPr>
          <a:xfrm>
            <a:off x="685800" y="4709160"/>
            <a:ext cx="5943600" cy="4800600"/>
          </a:xfrm>
        </p:spPr>
        <p:txBody>
          <a:bodyPr>
            <a:normAutofit/>
          </a:bodyPr>
          <a:lstStyle/>
          <a:p>
            <a:r>
              <a:rPr lang="en-US" b="1" dirty="0" smtClean="0"/>
              <a:t>Viewing and managing a list of budgets</a:t>
            </a:r>
          </a:p>
          <a:p>
            <a:r>
              <a:rPr lang="en-US" dirty="0" smtClean="0"/>
              <a:t>Use the Budgets list screen to see a list of the budgets available for selection in financial reports. From this screen, you can create, edit, or view a budget. You can also use this window to import budget data from a spreadsheet, or export data from an existing budget.</a:t>
            </a:r>
          </a:p>
          <a:p>
            <a:endParaRPr lang="en-US" dirty="0" smtClean="0"/>
          </a:p>
          <a:p>
            <a:r>
              <a:rPr lang="en-US" b="1" dirty="0" smtClean="0"/>
              <a:t>Viewing information about a budget</a:t>
            </a:r>
          </a:p>
          <a:p>
            <a:r>
              <a:rPr lang="en-US" dirty="0" smtClean="0"/>
              <a:t>On the row with the account to view, click </a:t>
            </a:r>
            <a:r>
              <a:rPr lang="en-US" b="1" dirty="0" smtClean="0"/>
              <a:t>View</a:t>
            </a:r>
            <a:r>
              <a:rPr lang="en-US" dirty="0" smtClean="0"/>
              <a:t>. The system displays the Budget Information screen, which shows you the budget ID and a description of the budget.</a:t>
            </a:r>
          </a:p>
          <a:p>
            <a:r>
              <a:rPr lang="en-US" dirty="0" smtClean="0"/>
              <a:t>You can view details about a specific budget account, edit an existing one, or create a new one.</a:t>
            </a:r>
          </a:p>
          <a:p>
            <a:endParaRPr lang="en-US" dirty="0" smtClean="0"/>
          </a:p>
          <a:p>
            <a:endParaRPr lang="en-US" dirty="0" smtClean="0"/>
          </a:p>
          <a:p>
            <a:endParaRPr lang="en-US" dirty="0"/>
          </a:p>
        </p:txBody>
      </p:sp>
      <p:sp>
        <p:nvSpPr>
          <p:cNvPr id="4" name="Header Placeholder 3"/>
          <p:cNvSpPr>
            <a:spLocks noGrp="1"/>
          </p:cNvSpPr>
          <p:nvPr>
            <p:ph type="hdr" sz="quarter"/>
          </p:nvPr>
        </p:nvSpPr>
        <p:spPr>
          <a:xfrm>
            <a:off x="0" y="0"/>
            <a:ext cx="3566160" cy="228600"/>
          </a:xfrm>
        </p:spPr>
        <p:txBody>
          <a:bodyPr/>
          <a:lstStyle/>
          <a:p>
            <a:r>
              <a:rPr lang="en-US" smtClean="0"/>
              <a:t>Intacct Learning</a:t>
            </a:r>
            <a:endParaRPr lang="en-US"/>
          </a:p>
        </p:txBody>
      </p:sp>
      <p:sp>
        <p:nvSpPr>
          <p:cNvPr id="5" name="Footer Placeholder 4"/>
          <p:cNvSpPr>
            <a:spLocks noGrp="1"/>
          </p:cNvSpPr>
          <p:nvPr>
            <p:ph type="ftr" sz="quarter" idx="4"/>
          </p:nvPr>
        </p:nvSpPr>
        <p:spPr>
          <a:xfrm>
            <a:off x="3749040" y="0"/>
            <a:ext cx="3566160" cy="228600"/>
          </a:xfrm>
        </p:spPr>
        <p:txBody>
          <a:bodyPr/>
          <a:lstStyle/>
          <a:p>
            <a:r>
              <a:rPr lang="en-US" smtClean="0"/>
              <a:t>Creating Budgets and Forecast Reports - 10</a:t>
            </a:r>
            <a:endParaRPr lang="en-US"/>
          </a:p>
        </p:txBody>
      </p:sp>
    </p:spTree>
    <p:extLst>
      <p:ext uri="{BB962C8B-B14F-4D97-AF65-F5344CB8AC3E}">
        <p14:creationId xmlns:p14="http://schemas.microsoft.com/office/powerpoint/2010/main" val="867749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20675"/>
            <a:ext cx="5486400" cy="4114800"/>
          </a:xfrm>
        </p:spPr>
      </p:sp>
      <p:sp>
        <p:nvSpPr>
          <p:cNvPr id="3" name="Notes Placeholder 2"/>
          <p:cNvSpPr>
            <a:spLocks noGrp="1"/>
          </p:cNvSpPr>
          <p:nvPr>
            <p:ph type="body" idx="1"/>
          </p:nvPr>
        </p:nvSpPr>
        <p:spPr>
          <a:xfrm>
            <a:off x="640079" y="4480560"/>
            <a:ext cx="5577839" cy="4572000"/>
          </a:xfrm>
        </p:spPr>
        <p:txBody>
          <a:bodyPr/>
          <a:lstStyle/>
          <a:p>
            <a:endParaRPr lang="en-US" dirty="0"/>
          </a:p>
        </p:txBody>
      </p:sp>
      <p:sp>
        <p:nvSpPr>
          <p:cNvPr id="5" name="Footer Placeholder 4"/>
          <p:cNvSpPr>
            <a:spLocks noGrp="1"/>
          </p:cNvSpPr>
          <p:nvPr>
            <p:ph type="ftr" sz="quarter" idx="10"/>
          </p:nvPr>
        </p:nvSpPr>
        <p:spPr>
          <a:xfrm>
            <a:off x="3474720" y="0"/>
            <a:ext cx="3383279" cy="182880"/>
          </a:xfrm>
        </p:spPr>
        <p:txBody>
          <a:bodyPr/>
          <a:lstStyle/>
          <a:p>
            <a:pPr>
              <a:defRPr/>
            </a:pPr>
            <a:r>
              <a:rPr lang="en-US" smtClean="0"/>
              <a:t>Module 5 - General Ledger - 5</a:t>
            </a:r>
            <a:endParaRPr lang="en-US" dirty="0"/>
          </a:p>
        </p:txBody>
      </p:sp>
      <p:sp>
        <p:nvSpPr>
          <p:cNvPr id="6" name="Header Placeholder 5"/>
          <p:cNvSpPr>
            <a:spLocks noGrp="1"/>
          </p:cNvSpPr>
          <p:nvPr>
            <p:ph type="hdr" sz="quarter" idx="11"/>
          </p:nvPr>
        </p:nvSpPr>
        <p:spPr>
          <a:xfrm>
            <a:off x="0" y="0"/>
            <a:ext cx="3383279" cy="182880"/>
          </a:xfrm>
        </p:spPr>
        <p:txBody>
          <a:bodyPr/>
          <a:lstStyle/>
          <a:p>
            <a:pPr>
              <a:defRPr/>
            </a:pPr>
            <a:r>
              <a:rPr lang="en-US" smtClean="0"/>
              <a:t>Intacct Learning</a:t>
            </a:r>
            <a:endParaRPr lang="en-US" dirty="0"/>
          </a:p>
        </p:txBody>
      </p:sp>
    </p:spTree>
    <p:extLst>
      <p:ext uri="{BB962C8B-B14F-4D97-AF65-F5344CB8AC3E}">
        <p14:creationId xmlns:p14="http://schemas.microsoft.com/office/powerpoint/2010/main" val="1363236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20675"/>
            <a:ext cx="5486400" cy="4114800"/>
          </a:xfrm>
        </p:spPr>
      </p:sp>
      <p:sp>
        <p:nvSpPr>
          <p:cNvPr id="3" name="Notes Placeholder 2"/>
          <p:cNvSpPr>
            <a:spLocks noGrp="1"/>
          </p:cNvSpPr>
          <p:nvPr>
            <p:ph type="body" idx="1"/>
          </p:nvPr>
        </p:nvSpPr>
        <p:spPr>
          <a:xfrm>
            <a:off x="640079" y="4480560"/>
            <a:ext cx="5577839" cy="4572000"/>
          </a:xfrm>
        </p:spPr>
        <p:txBody>
          <a:bodyPr/>
          <a:lstStyle/>
          <a:p>
            <a:r>
              <a:rPr lang="en-US" dirty="0" smtClean="0"/>
              <a:t>You can find the templates</a:t>
            </a:r>
            <a:r>
              <a:rPr lang="en-US" baseline="0" dirty="0" smtClean="0"/>
              <a:t> by rolling mouse over “Company”, click on Open Setup, Click on Company Setup Checklist at the top right and then the second section – General Ledger Transactions the last item is the Budgets, Click on the Template to download.  Please see Slide 5 on how to name the columns for columns G on.  You can add as many Columns you want for your reporting periods.  Just make sure that they match “EXACTLY” to what is in your system.  You can check this by manually entering a budget line item. </a:t>
            </a:r>
          </a:p>
        </p:txBody>
      </p:sp>
      <p:sp>
        <p:nvSpPr>
          <p:cNvPr id="5" name="Footer Placeholder 4"/>
          <p:cNvSpPr>
            <a:spLocks noGrp="1"/>
          </p:cNvSpPr>
          <p:nvPr>
            <p:ph type="ftr" sz="quarter" idx="10"/>
          </p:nvPr>
        </p:nvSpPr>
        <p:spPr>
          <a:xfrm>
            <a:off x="3474720" y="0"/>
            <a:ext cx="3383279" cy="182880"/>
          </a:xfrm>
        </p:spPr>
        <p:txBody>
          <a:bodyPr/>
          <a:lstStyle/>
          <a:p>
            <a:pPr>
              <a:defRPr/>
            </a:pPr>
            <a:r>
              <a:rPr lang="en-US" smtClean="0"/>
              <a:t>Module 5 - General Ledger - 5</a:t>
            </a:r>
            <a:endParaRPr lang="en-US" dirty="0"/>
          </a:p>
        </p:txBody>
      </p:sp>
      <p:sp>
        <p:nvSpPr>
          <p:cNvPr id="6" name="Header Placeholder 5"/>
          <p:cNvSpPr>
            <a:spLocks noGrp="1"/>
          </p:cNvSpPr>
          <p:nvPr>
            <p:ph type="hdr" sz="quarter" idx="11"/>
          </p:nvPr>
        </p:nvSpPr>
        <p:spPr>
          <a:xfrm>
            <a:off x="0" y="0"/>
            <a:ext cx="3383279" cy="182880"/>
          </a:xfrm>
        </p:spPr>
        <p:txBody>
          <a:bodyPr/>
          <a:lstStyle/>
          <a:p>
            <a:pPr>
              <a:defRPr/>
            </a:pPr>
            <a:r>
              <a:rPr lang="en-US" smtClean="0"/>
              <a:t>Intacct Learning</a:t>
            </a:r>
            <a:endParaRPr lang="en-US" dirty="0"/>
          </a:p>
        </p:txBody>
      </p:sp>
    </p:spTree>
    <p:extLst>
      <p:ext uri="{BB962C8B-B14F-4D97-AF65-F5344CB8AC3E}">
        <p14:creationId xmlns:p14="http://schemas.microsoft.com/office/powerpoint/2010/main" val="9069915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Master-A">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9" descr="intacct_ppt_logo.png"/>
          <p:cNvPicPr>
            <a:picLocks noChangeAspect="1"/>
          </p:cNvPicPr>
          <p:nvPr userDrawn="1"/>
        </p:nvPicPr>
        <p:blipFill>
          <a:blip r:embed="rId3"/>
          <a:srcRect/>
          <a:stretch>
            <a:fillRect/>
          </a:stretch>
        </p:blipFill>
        <p:spPr bwMode="auto">
          <a:xfrm>
            <a:off x="1752600" y="1143000"/>
            <a:ext cx="3657600" cy="915988"/>
          </a:xfrm>
          <a:prstGeom prst="rect">
            <a:avLst/>
          </a:prstGeom>
          <a:noFill/>
          <a:ln w="9525">
            <a:noFill/>
            <a:miter lim="800000"/>
            <a:headEnd/>
            <a:tailEnd/>
          </a:ln>
        </p:spPr>
      </p:pic>
      <p:cxnSp>
        <p:nvCxnSpPr>
          <p:cNvPr id="6" name="Straight Connector 5"/>
          <p:cNvCxnSpPr/>
          <p:nvPr userDrawn="1"/>
        </p:nvCxnSpPr>
        <p:spPr bwMode="auto">
          <a:xfrm rot="5400000">
            <a:off x="1638300" y="4078288"/>
            <a:ext cx="2516187" cy="1588"/>
          </a:xfrm>
          <a:prstGeom prst="line">
            <a:avLst/>
          </a:prstGeom>
          <a:noFill/>
          <a:ln w="12700" cap="flat" cmpd="sng" algn="ctr">
            <a:solidFill>
              <a:schemeClr val="bg1">
                <a:lumMod val="50000"/>
              </a:schemeClr>
            </a:solidFill>
            <a:prstDash val="solid"/>
            <a:round/>
            <a:headEnd type="none" w="med" len="med"/>
            <a:tailEnd type="none" w="med" len="med"/>
          </a:ln>
          <a:effectLst/>
        </p:spPr>
      </p:cxnSp>
      <p:grpSp>
        <p:nvGrpSpPr>
          <p:cNvPr id="7" name="Group 16"/>
          <p:cNvGrpSpPr>
            <a:grpSpLocks/>
          </p:cNvGrpSpPr>
          <p:nvPr userDrawn="1"/>
        </p:nvGrpSpPr>
        <p:grpSpPr bwMode="auto">
          <a:xfrm>
            <a:off x="152400" y="6400800"/>
            <a:ext cx="8839200" cy="328613"/>
            <a:chOff x="152400" y="6400800"/>
            <a:chExt cx="8839200" cy="327932"/>
          </a:xfrm>
        </p:grpSpPr>
        <p:pic>
          <p:nvPicPr>
            <p:cNvPr id="8" name="Picture 14" descr="Screen shot 2012-03-20 at 12.12.08 PM.png"/>
            <p:cNvPicPr>
              <a:picLocks noChangeAspect="1"/>
            </p:cNvPicPr>
            <p:nvPr userDrawn="1"/>
          </p:nvPicPr>
          <p:blipFill>
            <a:blip r:embed="rId4"/>
            <a:srcRect/>
            <a:stretch>
              <a:fillRect/>
            </a:stretch>
          </p:blipFill>
          <p:spPr bwMode="auto">
            <a:xfrm>
              <a:off x="6172200" y="6477000"/>
              <a:ext cx="2819400" cy="251732"/>
            </a:xfrm>
            <a:prstGeom prst="rect">
              <a:avLst/>
            </a:prstGeom>
            <a:noFill/>
            <a:ln w="9525">
              <a:noFill/>
              <a:miter lim="800000"/>
              <a:headEnd/>
              <a:tailEnd/>
            </a:ln>
          </p:spPr>
        </p:pic>
        <p:sp>
          <p:nvSpPr>
            <p:cNvPr id="9" name="Text Box 24"/>
            <p:cNvSpPr txBox="1">
              <a:spLocks noChangeArrowheads="1"/>
            </p:cNvSpPr>
            <p:nvPr userDrawn="1"/>
          </p:nvSpPr>
          <p:spPr bwMode="auto">
            <a:xfrm>
              <a:off x="3505200" y="6529122"/>
              <a:ext cx="1246188" cy="139410"/>
            </a:xfrm>
            <a:prstGeom prst="rect">
              <a:avLst/>
            </a:prstGeom>
            <a:noFill/>
            <a:ln w="9525">
              <a:noFill/>
              <a:miter lim="800000"/>
              <a:headEnd/>
              <a:tailEnd/>
            </a:ln>
            <a:effectLst/>
          </p:spPr>
          <p:txBody>
            <a:bodyPr lIns="0" tIns="0" rIns="0" bIns="0" anchor="b">
              <a:spAutoFit/>
            </a:bodyPr>
            <a:lstStyle/>
            <a:p>
              <a:pPr algn="r">
                <a:defRPr/>
              </a:pPr>
              <a:r>
                <a:rPr lang="en-US" sz="900" dirty="0">
                  <a:latin typeface="Calibri"/>
                  <a:ea typeface="+mn-ea"/>
                  <a:cs typeface="Calibri"/>
                </a:rPr>
                <a:t>CONFIDENTIAL    |</a:t>
              </a:r>
            </a:p>
          </p:txBody>
        </p:sp>
        <p:cxnSp>
          <p:nvCxnSpPr>
            <p:cNvPr id="10" name="Straight Connector 16"/>
            <p:cNvCxnSpPr>
              <a:cxnSpLocks noChangeShapeType="1"/>
            </p:cNvCxnSpPr>
            <p:nvPr userDrawn="1"/>
          </p:nvCxnSpPr>
          <p:spPr bwMode="auto">
            <a:xfrm>
              <a:off x="152400" y="6400800"/>
              <a:ext cx="8839200" cy="1588"/>
            </a:xfrm>
            <a:prstGeom prst="line">
              <a:avLst/>
            </a:prstGeom>
            <a:noFill/>
            <a:ln w="12700" algn="ctr">
              <a:solidFill>
                <a:srgbClr val="C0DA30"/>
              </a:solidFill>
              <a:round/>
              <a:headEnd/>
              <a:tailEnd/>
            </a:ln>
          </p:spPr>
        </p:cxnSp>
      </p:grpSp>
      <p:sp>
        <p:nvSpPr>
          <p:cNvPr id="11" name="Text Box 23"/>
          <p:cNvSpPr txBox="1">
            <a:spLocks noChangeArrowheads="1"/>
          </p:cNvSpPr>
          <p:nvPr userDrawn="1"/>
        </p:nvSpPr>
        <p:spPr bwMode="auto">
          <a:xfrm>
            <a:off x="4648200" y="6529388"/>
            <a:ext cx="369888" cy="138112"/>
          </a:xfrm>
          <a:prstGeom prst="rect">
            <a:avLst/>
          </a:prstGeom>
          <a:noFill/>
          <a:ln w="9525">
            <a:noFill/>
            <a:miter lim="800000"/>
            <a:headEnd/>
            <a:tailEnd/>
          </a:ln>
          <a:effectLst/>
        </p:spPr>
        <p:txBody>
          <a:bodyPr lIns="0" tIns="0" rIns="0" bIns="0" anchor="b">
            <a:spAutoFit/>
          </a:bodyPr>
          <a:lstStyle>
            <a:defPPr>
              <a:defRPr lang="en-US"/>
            </a:defPPr>
            <a:lvl1pPr algn="r">
              <a:defRPr sz="900">
                <a:solidFill>
                  <a:schemeClr val="tx1">
                    <a:lumMod val="65000"/>
                    <a:lumOff val="35000"/>
                  </a:schemeClr>
                </a:solidFill>
                <a:effectLst/>
                <a:latin typeface="Calibri"/>
                <a:ea typeface="Calibri"/>
                <a:cs typeface="Calibri"/>
              </a:defRPr>
            </a:lvl1pPr>
          </a:lstStyle>
          <a:p>
            <a:pPr>
              <a:defRPr/>
            </a:pPr>
            <a:r>
              <a:rPr lang="en-US" dirty="0" smtClean="0"/>
              <a:t> </a:t>
            </a:r>
            <a:fld id="{3C4BFFBF-7C44-4A32-A9ED-ACE0E734BD38}" type="slidenum">
              <a:rPr lang="en-US"/>
              <a:pPr>
                <a:defRPr/>
              </a:pPr>
              <a:t>‹#›</a:t>
            </a:fld>
            <a:r>
              <a:rPr lang="en-US" dirty="0" smtClean="0"/>
              <a:t> </a:t>
            </a:r>
            <a:endParaRPr lang="en-US" dirty="0"/>
          </a:p>
        </p:txBody>
      </p:sp>
      <p:sp>
        <p:nvSpPr>
          <p:cNvPr id="2" name="Title 1"/>
          <p:cNvSpPr>
            <a:spLocks noGrp="1"/>
          </p:cNvSpPr>
          <p:nvPr>
            <p:ph type="title"/>
          </p:nvPr>
        </p:nvSpPr>
        <p:spPr>
          <a:xfrm>
            <a:off x="2971800" y="2743200"/>
            <a:ext cx="5257801" cy="502702"/>
          </a:xfrm>
        </p:spPr>
        <p:txBody>
          <a:bodyPr anchor="t"/>
          <a:lstStyle>
            <a:lvl1pPr>
              <a:defRPr sz="3200">
                <a:solidFill>
                  <a:schemeClr val="tx1"/>
                </a:solidFill>
                <a:effectLst/>
              </a:defRPr>
            </a:lvl1pPr>
          </a:lstStyle>
          <a:p>
            <a:r>
              <a:rPr lang="en-US" smtClean="0"/>
              <a:t>Click to edit Master title style</a:t>
            </a:r>
            <a:endParaRPr lang="en-US" dirty="0"/>
          </a:p>
        </p:txBody>
      </p:sp>
      <p:sp>
        <p:nvSpPr>
          <p:cNvPr id="4" name="Rectangle 3"/>
          <p:cNvSpPr>
            <a:spLocks noGrp="1" noChangeArrowheads="1"/>
          </p:cNvSpPr>
          <p:nvPr>
            <p:ph type="subTitle" idx="1"/>
          </p:nvPr>
        </p:nvSpPr>
        <p:spPr>
          <a:xfrm>
            <a:off x="2971800" y="4953000"/>
            <a:ext cx="5257801" cy="374461"/>
          </a:xfrm>
        </p:spPr>
        <p:txBody>
          <a:bodyPr anchor="b"/>
          <a:lstStyle>
            <a:lvl1pPr marL="0" indent="0" algn="l">
              <a:lnSpc>
                <a:spcPct val="90000"/>
              </a:lnSpc>
              <a:spcBef>
                <a:spcPct val="0"/>
              </a:spcBef>
              <a:spcAft>
                <a:spcPts val="0"/>
              </a:spcAft>
              <a:buFont typeface="Wingdings" pitchFamily="23" charset="2"/>
              <a:buNone/>
              <a:defRPr sz="2000" b="0">
                <a:solidFill>
                  <a:schemeClr val="accent3"/>
                </a:solidFill>
                <a:effectLst/>
                <a:latin typeface="Calibri"/>
                <a:cs typeface="Calibri"/>
              </a:defRPr>
            </a:lvl1pPr>
          </a:lstStyle>
          <a:p>
            <a:r>
              <a:rPr lang="en-US" dirty="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04800" y="1600200"/>
            <a:ext cx="8534400" cy="1595309"/>
          </a:xfrm>
        </p:spPr>
        <p:txBody>
          <a:bodyPr/>
          <a:lstStyle>
            <a:lvl1pPr marL="284163" indent="-284163">
              <a:spcBef>
                <a:spcPts val="600"/>
              </a:spcBef>
              <a:spcAft>
                <a:spcPts val="600"/>
              </a:spcAft>
              <a:buClr>
                <a:schemeClr val="accent1">
                  <a:lumMod val="60000"/>
                  <a:lumOff val="40000"/>
                </a:schemeClr>
              </a:buClr>
              <a:buFont typeface="Wingdings" charset="2"/>
              <a:buChar char=""/>
              <a:defRPr/>
            </a:lvl1pPr>
            <a:lvl2pPr>
              <a:spcAft>
                <a:spcPts val="600"/>
              </a:spcAft>
              <a:buClr>
                <a:schemeClr val="accent1">
                  <a:lumMod val="60000"/>
                  <a:lumOff val="40000"/>
                </a:schemeClr>
              </a:buClr>
              <a:defRPr/>
            </a:lvl2pPr>
            <a:lvl3pPr>
              <a:spcAft>
                <a:spcPts val="600"/>
              </a:spcAft>
              <a:buClr>
                <a:schemeClr val="accent1">
                  <a:lumMod val="60000"/>
                  <a:lumOff val="40000"/>
                </a:schemeClr>
              </a:buClr>
              <a:defRPr/>
            </a:lvl3pPr>
            <a:lvl4pPr>
              <a:spcAft>
                <a:spcPts val="600"/>
              </a:spcAft>
              <a:buClr>
                <a:schemeClr val="accent1">
                  <a:lumMod val="60000"/>
                  <a:lumOff val="40000"/>
                </a:schemeClr>
              </a:buClr>
              <a:defRPr/>
            </a:lvl4pPr>
            <a:lvl5pPr>
              <a:spcAft>
                <a:spcPts val="600"/>
              </a:spcAft>
              <a:buClr>
                <a:schemeClr val="accent1">
                  <a:lumMod val="60000"/>
                  <a:lumOff val="40000"/>
                </a:schemeClr>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2209800"/>
            <a:ext cx="4114799" cy="1627625"/>
          </a:xfrm>
        </p:spPr>
        <p:txBody>
          <a:bodyPr/>
          <a:lstStyle>
            <a:lvl1pPr>
              <a:buClr>
                <a:schemeClr val="accent1">
                  <a:lumMod val="60000"/>
                  <a:lumOff val="40000"/>
                </a:schemeClr>
              </a:buClr>
              <a:defRPr sz="2000"/>
            </a:lvl1pPr>
            <a:lvl2pPr>
              <a:buClr>
                <a:schemeClr val="accent1">
                  <a:lumMod val="60000"/>
                  <a:lumOff val="40000"/>
                </a:schemeClr>
              </a:buClr>
              <a:defRPr sz="1800" i="0"/>
            </a:lvl2pPr>
            <a:lvl3pPr>
              <a:buClr>
                <a:schemeClr val="accent1">
                  <a:lumMod val="60000"/>
                  <a:lumOff val="40000"/>
                </a:schemeClr>
              </a:buClr>
              <a:defRPr sz="1800" i="0"/>
            </a:lvl3pPr>
            <a:lvl4pPr>
              <a:buClr>
                <a:schemeClr val="accent1">
                  <a:lumMod val="60000"/>
                  <a:lumOff val="40000"/>
                </a:schemeClr>
              </a:buClr>
              <a:defRPr sz="1800" i="0"/>
            </a:lvl4pPr>
            <a:lvl5pPr>
              <a:buClr>
                <a:schemeClr val="accent1">
                  <a:lumMod val="60000"/>
                  <a:lumOff val="40000"/>
                </a:schemeClr>
              </a:buClr>
              <a:defRPr sz="1800" i="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399" y="2209800"/>
            <a:ext cx="4114799" cy="1627625"/>
          </a:xfrm>
        </p:spPr>
        <p:txBody>
          <a:bodyPr/>
          <a:lstStyle>
            <a:lvl1pPr>
              <a:buClr>
                <a:schemeClr val="accent1">
                  <a:lumMod val="60000"/>
                  <a:lumOff val="40000"/>
                </a:schemeClr>
              </a:buClr>
              <a:defRPr sz="2000"/>
            </a:lvl1pPr>
            <a:lvl2pPr>
              <a:buClr>
                <a:schemeClr val="accent1">
                  <a:lumMod val="60000"/>
                  <a:lumOff val="40000"/>
                </a:schemeClr>
              </a:buClr>
              <a:defRPr sz="1800"/>
            </a:lvl2pPr>
            <a:lvl3pPr>
              <a:buClr>
                <a:schemeClr val="accent1">
                  <a:lumMod val="60000"/>
                  <a:lumOff val="40000"/>
                </a:schemeClr>
              </a:buClr>
              <a:defRPr sz="1800"/>
            </a:lvl3pPr>
            <a:lvl4pPr>
              <a:buClr>
                <a:schemeClr val="accent1">
                  <a:lumMod val="60000"/>
                  <a:lumOff val="40000"/>
                </a:schemeClr>
              </a:buClr>
              <a:defRPr sz="1800"/>
            </a:lvl4pPr>
            <a:lvl5pPr>
              <a:buClr>
                <a:schemeClr val="accent1">
                  <a:lumMod val="60000"/>
                  <a:lumOff val="40000"/>
                </a:schemeClr>
              </a:buCl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2"/>
          <p:cNvSpPr>
            <a:spLocks noGrp="1" noChangeArrowheads="1"/>
          </p:cNvSpPr>
          <p:nvPr>
            <p:ph type="title"/>
          </p:nvPr>
        </p:nvSpPr>
        <p:spPr bwMode="white">
          <a:xfrm>
            <a:off x="304801" y="459514"/>
            <a:ext cx="7162799" cy="451406"/>
          </a:xfrm>
          <a:prstGeom prst="rect">
            <a:avLst/>
          </a:prstGeom>
          <a:noFill/>
          <a:ln w="9525">
            <a:noFill/>
            <a:miter lim="800000"/>
            <a:headEnd/>
            <a:tailEnd/>
          </a:ln>
        </p:spPr>
        <p:txBody>
          <a:bodyPr/>
          <a:lstStyle/>
          <a:p>
            <a:pPr lvl="0"/>
            <a:r>
              <a:rPr lang="en-US" dirty="0"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white">
          <a:xfrm>
            <a:off x="304801" y="459514"/>
            <a:ext cx="7162799" cy="451406"/>
          </a:xfrm>
          <a:prstGeom prst="rect">
            <a:avLst/>
          </a:prstGeom>
          <a:noFill/>
          <a:ln w="9525">
            <a:noFill/>
            <a:miter lim="800000"/>
            <a:headEnd/>
            <a:tailEnd/>
          </a:ln>
        </p:spPr>
        <p:txBody>
          <a:bodyPr/>
          <a:lstStyle/>
          <a:p>
            <a:pPr lvl="0"/>
            <a:r>
              <a:rPr lang="en-US" dirty="0" smtClean="0"/>
              <a:t>Click To Edit Master Title Style</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losing or Section Layou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gray">
          <a:xfrm>
            <a:off x="838200" y="2057400"/>
            <a:ext cx="7467600" cy="1524000"/>
          </a:xfrm>
          <a:prstGeom prst="rect">
            <a:avLst/>
          </a:prstGeom>
          <a:solidFill>
            <a:schemeClr val="bg1"/>
          </a:solidFill>
          <a:ln w="19050" cap="flat" cmpd="sng" algn="ctr">
            <a:noFill/>
            <a:prstDash val="solid"/>
            <a:miter lim="800000"/>
            <a:headEnd type="none" w="med" len="med"/>
            <a:tailEnd type="none" w="med" len="med"/>
          </a:ln>
          <a:effectLst>
            <a:outerShdw blurRad="190500" dir="2700000" algn="br">
              <a:srgbClr val="000000">
                <a:alpha val="40000"/>
              </a:srgbClr>
            </a:outerShdw>
          </a:effectLst>
        </p:spPr>
        <p:txBody>
          <a:bodyPr anchor="ctr" anchorCtr="1"/>
          <a:lstStyle/>
          <a:p>
            <a:pPr algn="ctr" eaLnBrk="0" hangingPunct="0">
              <a:defRPr/>
            </a:pPr>
            <a:endParaRPr lang="en-US" sz="2000" dirty="0">
              <a:solidFill>
                <a:schemeClr val="bg1"/>
              </a:solidFill>
              <a:effectLst>
                <a:outerShdw blurRad="38100" dist="38100" dir="2700000" algn="tl">
                  <a:srgbClr val="000000">
                    <a:alpha val="43137"/>
                  </a:srgbClr>
                </a:outerShdw>
              </a:effectLst>
              <a:latin typeface="Calibri"/>
              <a:ea typeface="ＭＳ Ｐゴシック" charset="-128"/>
              <a:cs typeface="Calibri"/>
            </a:endParaRPr>
          </a:p>
        </p:txBody>
      </p:sp>
      <p:pic>
        <p:nvPicPr>
          <p:cNvPr id="5" name="Picture 10" descr="intacct_ppt_logo.png"/>
          <p:cNvPicPr>
            <a:picLocks noChangeAspect="1"/>
          </p:cNvPicPr>
          <p:nvPr userDrawn="1"/>
        </p:nvPicPr>
        <p:blipFill>
          <a:blip r:embed="rId3"/>
          <a:srcRect/>
          <a:stretch>
            <a:fillRect/>
          </a:stretch>
        </p:blipFill>
        <p:spPr bwMode="auto">
          <a:xfrm>
            <a:off x="914400" y="1219200"/>
            <a:ext cx="2667000" cy="666750"/>
          </a:xfrm>
          <a:prstGeom prst="rect">
            <a:avLst/>
          </a:prstGeom>
          <a:noFill/>
          <a:ln w="9525">
            <a:noFill/>
            <a:miter lim="800000"/>
            <a:headEnd/>
            <a:tailEnd/>
          </a:ln>
        </p:spPr>
      </p:pic>
      <p:grpSp>
        <p:nvGrpSpPr>
          <p:cNvPr id="6" name="Group 9"/>
          <p:cNvGrpSpPr>
            <a:grpSpLocks/>
          </p:cNvGrpSpPr>
          <p:nvPr userDrawn="1"/>
        </p:nvGrpSpPr>
        <p:grpSpPr bwMode="auto">
          <a:xfrm>
            <a:off x="152400" y="6400800"/>
            <a:ext cx="8839200" cy="328613"/>
            <a:chOff x="152400" y="6400800"/>
            <a:chExt cx="8839200" cy="327932"/>
          </a:xfrm>
        </p:grpSpPr>
        <p:pic>
          <p:nvPicPr>
            <p:cNvPr id="7" name="Picture 14" descr="Screen shot 2012-03-20 at 12.12.08 PM.png"/>
            <p:cNvPicPr>
              <a:picLocks noChangeAspect="1"/>
            </p:cNvPicPr>
            <p:nvPr userDrawn="1"/>
          </p:nvPicPr>
          <p:blipFill>
            <a:blip r:embed="rId4"/>
            <a:srcRect/>
            <a:stretch>
              <a:fillRect/>
            </a:stretch>
          </p:blipFill>
          <p:spPr bwMode="auto">
            <a:xfrm>
              <a:off x="6172200" y="6477000"/>
              <a:ext cx="2819400" cy="251732"/>
            </a:xfrm>
            <a:prstGeom prst="rect">
              <a:avLst/>
            </a:prstGeom>
            <a:noFill/>
            <a:ln w="9525">
              <a:noFill/>
              <a:miter lim="800000"/>
              <a:headEnd/>
              <a:tailEnd/>
            </a:ln>
          </p:spPr>
        </p:pic>
        <p:sp>
          <p:nvSpPr>
            <p:cNvPr id="8" name="Text Box 24"/>
            <p:cNvSpPr txBox="1">
              <a:spLocks noChangeArrowheads="1"/>
            </p:cNvSpPr>
            <p:nvPr userDrawn="1"/>
          </p:nvSpPr>
          <p:spPr bwMode="auto">
            <a:xfrm>
              <a:off x="3505200" y="6529122"/>
              <a:ext cx="1246188" cy="139410"/>
            </a:xfrm>
            <a:prstGeom prst="rect">
              <a:avLst/>
            </a:prstGeom>
            <a:noFill/>
            <a:ln w="9525">
              <a:noFill/>
              <a:miter lim="800000"/>
              <a:headEnd/>
              <a:tailEnd/>
            </a:ln>
            <a:effectLst/>
          </p:spPr>
          <p:txBody>
            <a:bodyPr lIns="0" tIns="0" rIns="0" bIns="0" anchor="b">
              <a:spAutoFit/>
            </a:bodyPr>
            <a:lstStyle/>
            <a:p>
              <a:pPr algn="r">
                <a:defRPr/>
              </a:pPr>
              <a:r>
                <a:rPr lang="en-US" sz="900" dirty="0">
                  <a:latin typeface="Calibri"/>
                  <a:ea typeface="+mn-ea"/>
                  <a:cs typeface="Calibri"/>
                </a:rPr>
                <a:t>CONFIDENTIAL    |</a:t>
              </a:r>
            </a:p>
          </p:txBody>
        </p:sp>
        <p:cxnSp>
          <p:nvCxnSpPr>
            <p:cNvPr id="10" name="Straight Connector 16"/>
            <p:cNvCxnSpPr>
              <a:cxnSpLocks noChangeShapeType="1"/>
            </p:cNvCxnSpPr>
            <p:nvPr userDrawn="1"/>
          </p:nvCxnSpPr>
          <p:spPr bwMode="auto">
            <a:xfrm>
              <a:off x="152400" y="6400800"/>
              <a:ext cx="8839200" cy="1588"/>
            </a:xfrm>
            <a:prstGeom prst="line">
              <a:avLst/>
            </a:prstGeom>
            <a:noFill/>
            <a:ln w="12700" algn="ctr">
              <a:solidFill>
                <a:srgbClr val="C0DA30"/>
              </a:solidFill>
              <a:round/>
              <a:headEnd/>
              <a:tailEnd/>
            </a:ln>
          </p:spPr>
        </p:cxnSp>
      </p:grpSp>
      <p:sp>
        <p:nvSpPr>
          <p:cNvPr id="11" name="Text Box 23"/>
          <p:cNvSpPr txBox="1">
            <a:spLocks noChangeArrowheads="1"/>
          </p:cNvSpPr>
          <p:nvPr userDrawn="1"/>
        </p:nvSpPr>
        <p:spPr bwMode="auto">
          <a:xfrm>
            <a:off x="4648200" y="6529388"/>
            <a:ext cx="369888" cy="138112"/>
          </a:xfrm>
          <a:prstGeom prst="rect">
            <a:avLst/>
          </a:prstGeom>
          <a:noFill/>
          <a:ln w="9525">
            <a:noFill/>
            <a:miter lim="800000"/>
            <a:headEnd/>
            <a:tailEnd/>
          </a:ln>
          <a:effectLst/>
        </p:spPr>
        <p:txBody>
          <a:bodyPr lIns="0" tIns="0" rIns="0" bIns="0" anchor="b">
            <a:spAutoFit/>
          </a:bodyPr>
          <a:lstStyle>
            <a:defPPr>
              <a:defRPr lang="en-US"/>
            </a:defPPr>
            <a:lvl1pPr algn="r">
              <a:defRPr sz="900">
                <a:solidFill>
                  <a:schemeClr val="tx1">
                    <a:lumMod val="65000"/>
                    <a:lumOff val="35000"/>
                  </a:schemeClr>
                </a:solidFill>
                <a:effectLst/>
                <a:latin typeface="Calibri"/>
                <a:ea typeface="Calibri"/>
                <a:cs typeface="Calibri"/>
              </a:defRPr>
            </a:lvl1pPr>
          </a:lstStyle>
          <a:p>
            <a:pPr>
              <a:defRPr/>
            </a:pPr>
            <a:r>
              <a:rPr lang="en-US" dirty="0" smtClean="0"/>
              <a:t> </a:t>
            </a:r>
            <a:fld id="{6967FD41-9A08-4DFC-B28C-28034F223BBA}" type="slidenum">
              <a:rPr lang="en-US"/>
              <a:pPr>
                <a:defRPr/>
              </a:pPr>
              <a:t>‹#›</a:t>
            </a:fld>
            <a:r>
              <a:rPr lang="en-US" dirty="0" smtClean="0"/>
              <a:t> </a:t>
            </a:r>
            <a:endParaRPr lang="en-US" dirty="0"/>
          </a:p>
        </p:txBody>
      </p:sp>
      <p:sp>
        <p:nvSpPr>
          <p:cNvPr id="2" name="Title 1"/>
          <p:cNvSpPr>
            <a:spLocks noGrp="1"/>
          </p:cNvSpPr>
          <p:nvPr>
            <p:ph type="title"/>
          </p:nvPr>
        </p:nvSpPr>
        <p:spPr>
          <a:xfrm>
            <a:off x="1104900" y="2584721"/>
            <a:ext cx="6934200" cy="469359"/>
          </a:xfrm>
        </p:spPr>
        <p:txBody>
          <a:bodyPr anchor="ctr" anchorCtr="1"/>
          <a:lstStyle>
            <a:lvl1pPr algn="ctr">
              <a:defRPr/>
            </a:lvl1pPr>
          </a:lstStyle>
          <a:p>
            <a:r>
              <a:rPr lang="en-US" dirty="0" smtClean="0"/>
              <a:t>Click to edit Master title style</a:t>
            </a:r>
            <a:endParaRPr lang="en-US" dirty="0"/>
          </a:p>
        </p:txBody>
      </p:sp>
      <p:sp>
        <p:nvSpPr>
          <p:cNvPr id="9" name="Rectangle 3"/>
          <p:cNvSpPr>
            <a:spLocks noGrp="1" noChangeArrowheads="1"/>
          </p:cNvSpPr>
          <p:nvPr>
            <p:ph type="subTitle" idx="1"/>
          </p:nvPr>
        </p:nvSpPr>
        <p:spPr>
          <a:xfrm>
            <a:off x="1066802" y="4267200"/>
            <a:ext cx="7010398" cy="374461"/>
          </a:xfrm>
        </p:spPr>
        <p:txBody>
          <a:bodyPr/>
          <a:lstStyle>
            <a:lvl1pPr marL="0" indent="0" algn="ctr">
              <a:lnSpc>
                <a:spcPct val="90000"/>
              </a:lnSpc>
              <a:spcBef>
                <a:spcPct val="0"/>
              </a:spcBef>
              <a:spcAft>
                <a:spcPts val="0"/>
              </a:spcAft>
              <a:buFont typeface="Wingdings" pitchFamily="23" charset="2"/>
              <a:buNone/>
              <a:defRPr sz="2000" b="0">
                <a:solidFill>
                  <a:srgbClr val="006BAD"/>
                </a:solidFill>
                <a:effectLst/>
                <a:latin typeface="Calibri"/>
                <a:cs typeface="Calibri"/>
              </a:defRPr>
            </a:lvl1pPr>
          </a:lstStyle>
          <a:p>
            <a:r>
              <a:rPr lang="en-US" dirty="0"/>
              <a:t>Click to edit Master subtitle style</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userDrawn="1">
            <p:ph type="body" idx="1"/>
          </p:nvPr>
        </p:nvSpPr>
        <p:spPr bwMode="auto">
          <a:xfrm>
            <a:off x="304800" y="2209800"/>
            <a:ext cx="8534400" cy="15954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Rectangle 2"/>
          <p:cNvSpPr>
            <a:spLocks noGrp="1" noChangeArrowheads="1"/>
          </p:cNvSpPr>
          <p:nvPr userDrawn="1">
            <p:ph type="title"/>
          </p:nvPr>
        </p:nvSpPr>
        <p:spPr bwMode="white">
          <a:xfrm>
            <a:off x="304800" y="441325"/>
            <a:ext cx="8534400" cy="469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grpSp>
        <p:nvGrpSpPr>
          <p:cNvPr id="1028" name="Group 9"/>
          <p:cNvGrpSpPr>
            <a:grpSpLocks/>
          </p:cNvGrpSpPr>
          <p:nvPr userDrawn="1"/>
        </p:nvGrpSpPr>
        <p:grpSpPr bwMode="auto">
          <a:xfrm>
            <a:off x="152400" y="6400800"/>
            <a:ext cx="8839200" cy="342900"/>
            <a:chOff x="152400" y="6400800"/>
            <a:chExt cx="8839200" cy="343173"/>
          </a:xfrm>
        </p:grpSpPr>
        <p:pic>
          <p:nvPicPr>
            <p:cNvPr id="1030" name="Picture 12" descr="intacct_ppt_logo.png"/>
            <p:cNvPicPr>
              <a:picLocks noChangeAspect="1"/>
            </p:cNvPicPr>
            <p:nvPr userDrawn="1"/>
          </p:nvPicPr>
          <p:blipFill>
            <a:blip r:embed="rId9"/>
            <a:srcRect/>
            <a:stretch>
              <a:fillRect/>
            </a:stretch>
          </p:blipFill>
          <p:spPr bwMode="auto">
            <a:xfrm>
              <a:off x="304801" y="6477000"/>
              <a:ext cx="1066800" cy="266973"/>
            </a:xfrm>
            <a:prstGeom prst="rect">
              <a:avLst/>
            </a:prstGeom>
            <a:noFill/>
            <a:ln w="9525">
              <a:noFill/>
              <a:miter lim="800000"/>
              <a:headEnd/>
              <a:tailEnd/>
            </a:ln>
          </p:spPr>
        </p:pic>
        <p:pic>
          <p:nvPicPr>
            <p:cNvPr id="1031" name="Picture 21" descr="Screen shot 2012-03-20 at 12.12.08 PM.png"/>
            <p:cNvPicPr>
              <a:picLocks noChangeAspect="1"/>
            </p:cNvPicPr>
            <p:nvPr userDrawn="1"/>
          </p:nvPicPr>
          <p:blipFill>
            <a:blip r:embed="rId10"/>
            <a:srcRect/>
            <a:stretch>
              <a:fillRect/>
            </a:stretch>
          </p:blipFill>
          <p:spPr bwMode="auto">
            <a:xfrm>
              <a:off x="6172200" y="6477000"/>
              <a:ext cx="2819400" cy="251732"/>
            </a:xfrm>
            <a:prstGeom prst="rect">
              <a:avLst/>
            </a:prstGeom>
            <a:noFill/>
            <a:ln w="9525">
              <a:noFill/>
              <a:miter lim="800000"/>
              <a:headEnd/>
              <a:tailEnd/>
            </a:ln>
          </p:spPr>
        </p:pic>
        <p:sp>
          <p:nvSpPr>
            <p:cNvPr id="1048" name="Text Box 24"/>
            <p:cNvSpPr txBox="1">
              <a:spLocks noChangeArrowheads="1"/>
            </p:cNvSpPr>
            <p:nvPr userDrawn="1"/>
          </p:nvSpPr>
          <p:spPr bwMode="auto">
            <a:xfrm>
              <a:off x="3505200" y="6529490"/>
              <a:ext cx="1246188" cy="138222"/>
            </a:xfrm>
            <a:prstGeom prst="rect">
              <a:avLst/>
            </a:prstGeom>
            <a:noFill/>
            <a:ln w="9525">
              <a:noFill/>
              <a:miter lim="800000"/>
              <a:headEnd/>
              <a:tailEnd/>
            </a:ln>
            <a:effectLst/>
          </p:spPr>
          <p:txBody>
            <a:bodyPr lIns="0" tIns="0" rIns="0" bIns="0" anchor="b">
              <a:spAutoFit/>
            </a:bodyPr>
            <a:lstStyle/>
            <a:p>
              <a:pPr algn="r">
                <a:defRPr/>
              </a:pPr>
              <a:r>
                <a:rPr lang="en-US" sz="900" dirty="0">
                  <a:latin typeface="Calibri"/>
                  <a:ea typeface="+mn-ea"/>
                  <a:cs typeface="Calibri"/>
                </a:rPr>
                <a:t>CONFIDENTIAL    |</a:t>
              </a:r>
            </a:p>
          </p:txBody>
        </p:sp>
        <p:cxnSp>
          <p:nvCxnSpPr>
            <p:cNvPr id="1033" name="Straight Connector 31"/>
            <p:cNvCxnSpPr>
              <a:cxnSpLocks noChangeShapeType="1"/>
            </p:cNvCxnSpPr>
            <p:nvPr userDrawn="1"/>
          </p:nvCxnSpPr>
          <p:spPr bwMode="auto">
            <a:xfrm>
              <a:off x="152400" y="6400800"/>
              <a:ext cx="8839200" cy="1588"/>
            </a:xfrm>
            <a:prstGeom prst="line">
              <a:avLst/>
            </a:prstGeom>
            <a:noFill/>
            <a:ln w="12700" algn="ctr">
              <a:solidFill>
                <a:srgbClr val="C0DA30"/>
              </a:solidFill>
              <a:round/>
              <a:headEnd/>
              <a:tailEnd/>
            </a:ln>
          </p:spPr>
        </p:cxnSp>
      </p:grpSp>
      <p:sp>
        <p:nvSpPr>
          <p:cNvPr id="12" name="Text Box 23"/>
          <p:cNvSpPr txBox="1">
            <a:spLocks noChangeArrowheads="1"/>
          </p:cNvSpPr>
          <p:nvPr userDrawn="1"/>
        </p:nvSpPr>
        <p:spPr bwMode="auto">
          <a:xfrm>
            <a:off x="4648200" y="6529388"/>
            <a:ext cx="369888" cy="138112"/>
          </a:xfrm>
          <a:prstGeom prst="rect">
            <a:avLst/>
          </a:prstGeom>
          <a:noFill/>
          <a:ln w="9525">
            <a:noFill/>
            <a:miter lim="800000"/>
            <a:headEnd/>
            <a:tailEnd/>
          </a:ln>
          <a:effectLst/>
        </p:spPr>
        <p:txBody>
          <a:bodyPr lIns="0" tIns="0" rIns="0" bIns="0" anchor="b">
            <a:spAutoFit/>
          </a:bodyPr>
          <a:lstStyle>
            <a:defPPr>
              <a:defRPr lang="en-US"/>
            </a:defPPr>
            <a:lvl1pPr algn="r">
              <a:defRPr sz="900">
                <a:solidFill>
                  <a:schemeClr val="tx1">
                    <a:lumMod val="65000"/>
                    <a:lumOff val="35000"/>
                  </a:schemeClr>
                </a:solidFill>
                <a:effectLst/>
                <a:latin typeface="Calibri"/>
                <a:ea typeface="Calibri"/>
                <a:cs typeface="Calibri"/>
              </a:defRPr>
            </a:lvl1pPr>
          </a:lstStyle>
          <a:p>
            <a:pPr>
              <a:defRPr/>
            </a:pPr>
            <a:r>
              <a:rPr lang="en-US" dirty="0" smtClean="0"/>
              <a:t> </a:t>
            </a:r>
            <a:fld id="{2830F0DB-2D5B-4E29-834C-F20FF825D6E0}" type="slidenum">
              <a:rPr lang="en-US"/>
              <a:pPr>
                <a:defRPr/>
              </a:pPr>
              <a:t>‹#›</a:t>
            </a:fld>
            <a:r>
              <a:rPr lang="en-US" dirty="0" smtClean="0"/>
              <a:t> </a:t>
            </a:r>
            <a:endParaRPr lang="en-US" dirty="0"/>
          </a:p>
        </p:txBody>
      </p:sp>
    </p:spTree>
  </p:cSld>
  <p:clrMap bg1="lt1" tx1="dk1" bg2="lt2" tx2="dk2" accent1="accent1" accent2="accent2" accent3="accent3" accent4="accent4" accent5="accent5" accent6="accent6" hlink="hlink" folHlink="folHlink"/>
  <p:sldLayoutIdLst>
    <p:sldLayoutId id="2147483705" r:id="rId1"/>
    <p:sldLayoutId id="2147483701" r:id="rId2"/>
    <p:sldLayoutId id="2147483702" r:id="rId3"/>
    <p:sldLayoutId id="2147483703" r:id="rId4"/>
    <p:sldLayoutId id="2147483704" r:id="rId5"/>
    <p:sldLayoutId id="2147483706" r:id="rId6"/>
  </p:sldLayoutIdLst>
  <p:transition>
    <p:fade/>
  </p:transition>
  <p:timing>
    <p:tnLst>
      <p:par>
        <p:cTn id="1" dur="indefinite" restart="never" nodeType="tmRoot"/>
      </p:par>
    </p:tnLst>
  </p:timing>
  <p:txStyles>
    <p:titleStyle>
      <a:lvl1pPr algn="l" rtl="0" eaLnBrk="0" fontAlgn="base" hangingPunct="0">
        <a:lnSpc>
          <a:spcPct val="85000"/>
        </a:lnSpc>
        <a:spcBef>
          <a:spcPct val="0"/>
        </a:spcBef>
        <a:spcAft>
          <a:spcPct val="0"/>
        </a:spcAft>
        <a:defRPr sz="2800">
          <a:solidFill>
            <a:schemeClr val="tx1"/>
          </a:solidFill>
          <a:latin typeface="Calibri"/>
          <a:ea typeface="ＭＳ Ｐゴシック" charset="-128"/>
          <a:cs typeface="Calibri"/>
        </a:defRPr>
      </a:lvl1pPr>
      <a:lvl2pPr algn="l" rtl="0" eaLnBrk="0" fontAlgn="base" hangingPunct="0">
        <a:lnSpc>
          <a:spcPct val="85000"/>
        </a:lnSpc>
        <a:spcBef>
          <a:spcPct val="0"/>
        </a:spcBef>
        <a:spcAft>
          <a:spcPct val="0"/>
        </a:spcAft>
        <a:defRPr sz="2800">
          <a:solidFill>
            <a:schemeClr val="tx1"/>
          </a:solidFill>
          <a:latin typeface="Calibri" pitchFamily="34" charset="0"/>
          <a:ea typeface="ＭＳ Ｐゴシック" charset="-128"/>
          <a:cs typeface="Calibri" pitchFamily="34" charset="0"/>
        </a:defRPr>
      </a:lvl2pPr>
      <a:lvl3pPr algn="l" rtl="0" eaLnBrk="0" fontAlgn="base" hangingPunct="0">
        <a:lnSpc>
          <a:spcPct val="85000"/>
        </a:lnSpc>
        <a:spcBef>
          <a:spcPct val="0"/>
        </a:spcBef>
        <a:spcAft>
          <a:spcPct val="0"/>
        </a:spcAft>
        <a:defRPr sz="2800">
          <a:solidFill>
            <a:schemeClr val="tx1"/>
          </a:solidFill>
          <a:latin typeface="Calibri" pitchFamily="34" charset="0"/>
          <a:ea typeface="ＭＳ Ｐゴシック" charset="-128"/>
          <a:cs typeface="Calibri" pitchFamily="34" charset="0"/>
        </a:defRPr>
      </a:lvl3pPr>
      <a:lvl4pPr algn="l" rtl="0" eaLnBrk="0" fontAlgn="base" hangingPunct="0">
        <a:lnSpc>
          <a:spcPct val="85000"/>
        </a:lnSpc>
        <a:spcBef>
          <a:spcPct val="0"/>
        </a:spcBef>
        <a:spcAft>
          <a:spcPct val="0"/>
        </a:spcAft>
        <a:defRPr sz="2800">
          <a:solidFill>
            <a:schemeClr val="tx1"/>
          </a:solidFill>
          <a:latin typeface="Calibri" pitchFamily="34" charset="0"/>
          <a:ea typeface="ＭＳ Ｐゴシック" charset="-128"/>
          <a:cs typeface="Calibri" pitchFamily="34" charset="0"/>
        </a:defRPr>
      </a:lvl4pPr>
      <a:lvl5pPr algn="l" rtl="0" eaLnBrk="0" fontAlgn="base" hangingPunct="0">
        <a:lnSpc>
          <a:spcPct val="85000"/>
        </a:lnSpc>
        <a:spcBef>
          <a:spcPct val="0"/>
        </a:spcBef>
        <a:spcAft>
          <a:spcPct val="0"/>
        </a:spcAft>
        <a:defRPr sz="2800">
          <a:solidFill>
            <a:schemeClr val="tx1"/>
          </a:solidFill>
          <a:latin typeface="Calibri" pitchFamily="34" charset="0"/>
          <a:ea typeface="ＭＳ Ｐゴシック" charset="-128"/>
          <a:cs typeface="Calibri" pitchFamily="34" charset="0"/>
        </a:defRPr>
      </a:lvl5pPr>
      <a:lvl6pPr marL="457200" algn="l" rtl="0" fontAlgn="base">
        <a:lnSpc>
          <a:spcPct val="95000"/>
        </a:lnSpc>
        <a:spcBef>
          <a:spcPct val="0"/>
        </a:spcBef>
        <a:spcAft>
          <a:spcPct val="0"/>
        </a:spcAft>
        <a:defRPr sz="2200">
          <a:solidFill>
            <a:schemeClr val="bg1"/>
          </a:solidFill>
          <a:latin typeface="Arial" pitchFamily="23" charset="0"/>
        </a:defRPr>
      </a:lvl6pPr>
      <a:lvl7pPr marL="914400" algn="l" rtl="0" fontAlgn="base">
        <a:lnSpc>
          <a:spcPct val="95000"/>
        </a:lnSpc>
        <a:spcBef>
          <a:spcPct val="0"/>
        </a:spcBef>
        <a:spcAft>
          <a:spcPct val="0"/>
        </a:spcAft>
        <a:defRPr sz="2200">
          <a:solidFill>
            <a:schemeClr val="bg1"/>
          </a:solidFill>
          <a:latin typeface="Arial" pitchFamily="23" charset="0"/>
        </a:defRPr>
      </a:lvl7pPr>
      <a:lvl8pPr marL="1371600" algn="l" rtl="0" fontAlgn="base">
        <a:lnSpc>
          <a:spcPct val="95000"/>
        </a:lnSpc>
        <a:spcBef>
          <a:spcPct val="0"/>
        </a:spcBef>
        <a:spcAft>
          <a:spcPct val="0"/>
        </a:spcAft>
        <a:defRPr sz="2200">
          <a:solidFill>
            <a:schemeClr val="bg1"/>
          </a:solidFill>
          <a:latin typeface="Arial" pitchFamily="23" charset="0"/>
        </a:defRPr>
      </a:lvl8pPr>
      <a:lvl9pPr marL="1828800" algn="l" rtl="0" fontAlgn="base">
        <a:lnSpc>
          <a:spcPct val="95000"/>
        </a:lnSpc>
        <a:spcBef>
          <a:spcPct val="0"/>
        </a:spcBef>
        <a:spcAft>
          <a:spcPct val="0"/>
        </a:spcAft>
        <a:defRPr sz="2200">
          <a:solidFill>
            <a:schemeClr val="bg1"/>
          </a:solidFill>
          <a:latin typeface="Arial" pitchFamily="23" charset="0"/>
        </a:defRPr>
      </a:lvl9pPr>
    </p:titleStyle>
    <p:bodyStyle>
      <a:lvl1pPr marL="284163" indent="-284163" algn="l" rtl="0" eaLnBrk="0" fontAlgn="base" hangingPunct="0">
        <a:lnSpc>
          <a:spcPct val="90000"/>
        </a:lnSpc>
        <a:spcBef>
          <a:spcPts val="600"/>
        </a:spcBef>
        <a:spcAft>
          <a:spcPts val="600"/>
        </a:spcAft>
        <a:buClr>
          <a:srgbClr val="B0E065"/>
        </a:buClr>
        <a:buSzPct val="75000"/>
        <a:buFont typeface="Wingdings" pitchFamily="2" charset="2"/>
        <a:buChar char=""/>
        <a:defRPr sz="2000">
          <a:solidFill>
            <a:schemeClr val="tx2"/>
          </a:solidFill>
          <a:latin typeface="Calibri"/>
          <a:ea typeface="ＭＳ Ｐゴシック" charset="-128"/>
          <a:cs typeface="Calibri"/>
        </a:defRPr>
      </a:lvl1pPr>
      <a:lvl2pPr marL="631825" indent="-285750" algn="l" rtl="0" eaLnBrk="0" fontAlgn="base" hangingPunct="0">
        <a:lnSpc>
          <a:spcPct val="90000"/>
        </a:lnSpc>
        <a:spcBef>
          <a:spcPct val="0"/>
        </a:spcBef>
        <a:spcAft>
          <a:spcPts val="600"/>
        </a:spcAft>
        <a:buClr>
          <a:srgbClr val="B0E065"/>
        </a:buClr>
        <a:buChar char="–"/>
        <a:defRPr>
          <a:solidFill>
            <a:schemeClr val="tx2"/>
          </a:solidFill>
          <a:latin typeface="Calibri"/>
          <a:ea typeface="ＭＳ Ｐゴシック" pitchFamily="23" charset="-128"/>
          <a:cs typeface="Calibri"/>
        </a:defRPr>
      </a:lvl2pPr>
      <a:lvl3pPr marL="919163" indent="-228600" algn="l" rtl="0" eaLnBrk="0" fontAlgn="base" hangingPunct="0">
        <a:lnSpc>
          <a:spcPct val="90000"/>
        </a:lnSpc>
        <a:spcBef>
          <a:spcPct val="0"/>
        </a:spcBef>
        <a:spcAft>
          <a:spcPts val="600"/>
        </a:spcAft>
        <a:buClr>
          <a:srgbClr val="B0E065"/>
        </a:buClr>
        <a:buChar char="•"/>
        <a:defRPr sz="1600">
          <a:solidFill>
            <a:schemeClr val="tx2"/>
          </a:solidFill>
          <a:latin typeface="Calibri"/>
          <a:ea typeface="ＭＳ Ｐゴシック" pitchFamily="23" charset="-128"/>
          <a:cs typeface="Calibri"/>
        </a:defRPr>
      </a:lvl3pPr>
      <a:lvl4pPr marL="1143000" indent="-228600" algn="l" rtl="0" eaLnBrk="0" fontAlgn="base" hangingPunct="0">
        <a:lnSpc>
          <a:spcPct val="90000"/>
        </a:lnSpc>
        <a:spcBef>
          <a:spcPct val="0"/>
        </a:spcBef>
        <a:spcAft>
          <a:spcPts val="600"/>
        </a:spcAft>
        <a:buClr>
          <a:srgbClr val="B0E065"/>
        </a:buClr>
        <a:buChar char="–"/>
        <a:defRPr sz="1600">
          <a:solidFill>
            <a:schemeClr val="tx2"/>
          </a:solidFill>
          <a:latin typeface="Calibri"/>
          <a:ea typeface="ＭＳ Ｐゴシック" pitchFamily="23" charset="-128"/>
          <a:cs typeface="Calibri"/>
        </a:defRPr>
      </a:lvl4pPr>
      <a:lvl5pPr marL="1376363" indent="-228600" algn="l" rtl="0" eaLnBrk="0" fontAlgn="base" hangingPunct="0">
        <a:lnSpc>
          <a:spcPct val="90000"/>
        </a:lnSpc>
        <a:spcBef>
          <a:spcPct val="0"/>
        </a:spcBef>
        <a:spcAft>
          <a:spcPts val="600"/>
        </a:spcAft>
        <a:buClr>
          <a:srgbClr val="B0E065"/>
        </a:buClr>
        <a:buChar char="»"/>
        <a:defRPr sz="1600">
          <a:solidFill>
            <a:schemeClr val="tx2"/>
          </a:solidFill>
          <a:latin typeface="Calibri"/>
          <a:ea typeface="ＭＳ Ｐゴシック" pitchFamily="23" charset="-128"/>
          <a:cs typeface="Calibri"/>
        </a:defRPr>
      </a:lvl5pPr>
      <a:lvl6pPr marL="2514600" indent="-228600" algn="l" rtl="0" fontAlgn="base">
        <a:lnSpc>
          <a:spcPct val="95000"/>
        </a:lnSpc>
        <a:spcBef>
          <a:spcPct val="0"/>
        </a:spcBef>
        <a:spcAft>
          <a:spcPct val="25000"/>
        </a:spcAft>
        <a:buClr>
          <a:schemeClr val="accent1"/>
        </a:buClr>
        <a:buChar char="»"/>
        <a:defRPr>
          <a:solidFill>
            <a:schemeClr val="tx1"/>
          </a:solidFill>
          <a:latin typeface="+mn-lt"/>
          <a:ea typeface="ＭＳ Ｐゴシック" pitchFamily="23" charset="-128"/>
        </a:defRPr>
      </a:lvl6pPr>
      <a:lvl7pPr marL="2971800" indent="-228600" algn="l" rtl="0" fontAlgn="base">
        <a:lnSpc>
          <a:spcPct val="95000"/>
        </a:lnSpc>
        <a:spcBef>
          <a:spcPct val="0"/>
        </a:spcBef>
        <a:spcAft>
          <a:spcPct val="25000"/>
        </a:spcAft>
        <a:buClr>
          <a:schemeClr val="accent1"/>
        </a:buClr>
        <a:buChar char="»"/>
        <a:defRPr>
          <a:solidFill>
            <a:schemeClr val="tx1"/>
          </a:solidFill>
          <a:latin typeface="+mn-lt"/>
          <a:ea typeface="ＭＳ Ｐゴシック" pitchFamily="23" charset="-128"/>
        </a:defRPr>
      </a:lvl7pPr>
      <a:lvl8pPr marL="3429000" indent="-228600" algn="l" rtl="0" fontAlgn="base">
        <a:lnSpc>
          <a:spcPct val="95000"/>
        </a:lnSpc>
        <a:spcBef>
          <a:spcPct val="0"/>
        </a:spcBef>
        <a:spcAft>
          <a:spcPct val="25000"/>
        </a:spcAft>
        <a:buClr>
          <a:schemeClr val="accent1"/>
        </a:buClr>
        <a:buChar char="»"/>
        <a:defRPr>
          <a:solidFill>
            <a:schemeClr val="tx1"/>
          </a:solidFill>
          <a:latin typeface="+mn-lt"/>
          <a:ea typeface="ＭＳ Ｐゴシック" pitchFamily="23" charset="-128"/>
        </a:defRPr>
      </a:lvl8pPr>
      <a:lvl9pPr marL="3886200" indent="-228600" algn="l" rtl="0" fontAlgn="base">
        <a:lnSpc>
          <a:spcPct val="95000"/>
        </a:lnSpc>
        <a:spcBef>
          <a:spcPct val="0"/>
        </a:spcBef>
        <a:spcAft>
          <a:spcPct val="25000"/>
        </a:spcAft>
        <a:buClr>
          <a:schemeClr val="accent1"/>
        </a:buClr>
        <a:buChar char="»"/>
        <a:defRPr>
          <a:solidFill>
            <a:schemeClr val="tx1"/>
          </a:solidFill>
          <a:latin typeface="+mn-lt"/>
          <a:ea typeface="ＭＳ Ｐゴシック" pitchFamily="2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gif"/></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91"/>
          <p:cNvSpPr>
            <a:spLocks noGrp="1" noChangeArrowheads="1"/>
          </p:cNvSpPr>
          <p:nvPr>
            <p:ph type="title"/>
          </p:nvPr>
        </p:nvSpPr>
        <p:spPr>
          <a:xfrm>
            <a:off x="2971800" y="3048000"/>
            <a:ext cx="5638800" cy="514628"/>
          </a:xfrm>
        </p:spPr>
        <p:txBody>
          <a:bodyPr/>
          <a:lstStyle/>
          <a:p>
            <a:r>
              <a:rPr lang="en-US" dirty="0" smtClean="0">
                <a:latin typeface="Calibri" pitchFamily="34" charset="0"/>
                <a:ea typeface="ＭＳ Ｐゴシック" pitchFamily="34" charset="-128"/>
                <a:cs typeface="Calibri" pitchFamily="34" charset="0"/>
              </a:rPr>
              <a:t>Managing Budgets in Intacct</a:t>
            </a:r>
          </a:p>
        </p:txBody>
      </p:sp>
      <p:sp>
        <p:nvSpPr>
          <p:cNvPr id="15363" name="Rectangle 92"/>
          <p:cNvSpPr>
            <a:spLocks noGrp="1" noChangeArrowheads="1"/>
          </p:cNvSpPr>
          <p:nvPr>
            <p:ph type="subTitle" idx="1"/>
          </p:nvPr>
        </p:nvSpPr>
        <p:spPr>
          <a:xfrm>
            <a:off x="2971800" y="4593070"/>
            <a:ext cx="5257800" cy="867930"/>
          </a:xfrm>
        </p:spPr>
        <p:txBody>
          <a:bodyPr/>
          <a:lstStyle/>
          <a:p>
            <a:pPr>
              <a:buClr>
                <a:schemeClr val="accent1">
                  <a:lumMod val="60000"/>
                  <a:lumOff val="40000"/>
                </a:schemeClr>
              </a:buClr>
              <a:defRPr/>
            </a:pPr>
            <a:r>
              <a:rPr lang="en-US" dirty="0" smtClean="0"/>
              <a:t>Kristin Jeffcoat, Project Manager</a:t>
            </a:r>
          </a:p>
          <a:p>
            <a:pPr>
              <a:buClr>
                <a:schemeClr val="accent1">
                  <a:lumMod val="60000"/>
                  <a:lumOff val="40000"/>
                </a:schemeClr>
              </a:buClr>
              <a:defRPr/>
            </a:pPr>
            <a:endParaRPr lang="en-US" sz="1800" dirty="0" smtClean="0">
              <a:solidFill>
                <a:schemeClr val="tx2"/>
              </a:solidFill>
            </a:endParaRPr>
          </a:p>
          <a:p>
            <a:pPr>
              <a:buClr>
                <a:schemeClr val="accent1">
                  <a:lumMod val="60000"/>
                  <a:lumOff val="40000"/>
                </a:schemeClr>
              </a:buClr>
              <a:defRPr/>
            </a:pPr>
            <a:r>
              <a:rPr lang="en-US" sz="1800" dirty="0" smtClean="0">
                <a:solidFill>
                  <a:schemeClr val="tx2"/>
                </a:solidFill>
              </a:rPr>
              <a:t>April 1, 2015</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09679"/>
            <a:ext cx="7589520" cy="496161"/>
          </a:xfrm>
        </p:spPr>
        <p:txBody>
          <a:bodyPr/>
          <a:lstStyle/>
          <a:p>
            <a:r>
              <a:rPr lang="en-US" dirty="0" smtClean="0"/>
              <a:t>Modify Budget in Existing Financial Reports</a:t>
            </a:r>
            <a:endParaRPr lang="en-US" dirty="0"/>
          </a:p>
        </p:txBody>
      </p:sp>
      <p:sp>
        <p:nvSpPr>
          <p:cNvPr id="3" name="Content Placeholder 2"/>
          <p:cNvSpPr>
            <a:spLocks noGrp="1"/>
          </p:cNvSpPr>
          <p:nvPr>
            <p:ph idx="1"/>
          </p:nvPr>
        </p:nvSpPr>
        <p:spPr>
          <a:xfrm>
            <a:off x="304800" y="1600200"/>
            <a:ext cx="8534400" cy="855619"/>
          </a:xfrm>
        </p:spPr>
        <p:txBody>
          <a:bodyPr/>
          <a:lstStyle/>
          <a:p>
            <a:r>
              <a:rPr lang="en-US" sz="2200" dirty="0" smtClean="0"/>
              <a:t>From the Report Writer modify each column</a:t>
            </a:r>
          </a:p>
          <a:p>
            <a:r>
              <a:rPr lang="en-US" sz="2200" dirty="0" smtClean="0"/>
              <a:t>Save or Duplicate</a:t>
            </a:r>
            <a:endParaRPr lang="en-US" sz="2200" dirty="0"/>
          </a:p>
        </p:txBody>
      </p:sp>
      <p:pic>
        <p:nvPicPr>
          <p:cNvPr id="2052" name="Picture 4"/>
          <p:cNvPicPr>
            <a:picLocks noChangeAspect="1" noChangeArrowheads="1"/>
          </p:cNvPicPr>
          <p:nvPr/>
        </p:nvPicPr>
        <p:blipFill>
          <a:blip r:embed="rId3"/>
          <a:srcRect/>
          <a:stretch>
            <a:fillRect/>
          </a:stretch>
        </p:blipFill>
        <p:spPr bwMode="auto">
          <a:xfrm>
            <a:off x="338958" y="2603632"/>
            <a:ext cx="8347842" cy="3187568"/>
          </a:xfrm>
          <a:prstGeom prst="rect">
            <a:avLst/>
          </a:prstGeom>
          <a:noFill/>
          <a:ln w="9525">
            <a:noFill/>
            <a:miter lim="800000"/>
            <a:headEnd/>
            <a:tailEnd/>
          </a:ln>
        </p:spPr>
      </p:pic>
      <p:sp>
        <p:nvSpPr>
          <p:cNvPr id="7" name="Rectangle 6"/>
          <p:cNvSpPr/>
          <p:nvPr/>
        </p:nvSpPr>
        <p:spPr>
          <a:xfrm>
            <a:off x="4038600" y="3657257"/>
            <a:ext cx="2021067" cy="762343"/>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a:spLocks/>
          </p:cNvSpPr>
          <p:nvPr/>
        </p:nvSpPr>
        <p:spPr bwMode="gray">
          <a:xfrm rot="1097283">
            <a:off x="3558995" y="3606647"/>
            <a:ext cx="562739" cy="397060"/>
          </a:xfrm>
          <a:prstGeom prst="rightArrow">
            <a:avLst/>
          </a:prstGeom>
          <a:gradFill flip="none" rotWithShape="1">
            <a:gsLst>
              <a:gs pos="70000">
                <a:schemeClr val="accent1">
                  <a:lumMod val="75000"/>
                </a:schemeClr>
              </a:gs>
              <a:gs pos="35000">
                <a:schemeClr val="accent1">
                  <a:lumMod val="60000"/>
                  <a:lumOff val="40000"/>
                </a:schemeClr>
              </a:gs>
              <a:gs pos="7000">
                <a:schemeClr val="bg1"/>
              </a:gs>
            </a:gsLst>
            <a:lin ang="0" scaled="1"/>
            <a:tileRect/>
          </a:gradFill>
          <a:ln w="19050" cap="flat" cmpd="sng" algn="ctr">
            <a:noFill/>
            <a:prstDash val="solid"/>
            <a:miter lim="800000"/>
            <a:headEnd type="none" w="med" len="med"/>
            <a:tailEnd type="none" w="med" len="med"/>
          </a:ln>
          <a:effectLst>
            <a:outerShdw blurRad="50800" dist="38100" dir="2700000" algn="tl" rotWithShape="0">
              <a:schemeClr val="bg1">
                <a:alpha val="40000"/>
              </a:schemeClr>
            </a:outerShdw>
          </a:effectLst>
        </p:spPr>
        <p:txBody>
          <a:bodyPr lIns="91440" rtlCol="0" anchor="ctr" anchorCtr="1">
            <a:prstTxWarp prst="textNoShape">
              <a:avLst/>
            </a:prstTxWarp>
            <a:noAutofit/>
          </a:bodyPr>
          <a:lstStyle/>
          <a:p>
            <a:pPr eaLnBrk="0" hangingPunct="0"/>
            <a:endParaRPr lang="en-US" sz="2000" b="1" dirty="0" smtClean="0">
              <a:solidFill>
                <a:schemeClr val="bg1"/>
              </a:solidFill>
              <a:latin typeface="Calibri"/>
              <a:cs typeface="Calibri"/>
            </a:endParaRPr>
          </a:p>
        </p:txBody>
      </p:sp>
      <p:sp>
        <p:nvSpPr>
          <p:cNvPr id="9" name="Right Arrow 8"/>
          <p:cNvSpPr>
            <a:spLocks/>
          </p:cNvSpPr>
          <p:nvPr/>
        </p:nvSpPr>
        <p:spPr bwMode="gray">
          <a:xfrm rot="1097283">
            <a:off x="6107753" y="3609273"/>
            <a:ext cx="562739" cy="397060"/>
          </a:xfrm>
          <a:prstGeom prst="rightArrow">
            <a:avLst/>
          </a:prstGeom>
          <a:gradFill flip="none" rotWithShape="1">
            <a:gsLst>
              <a:gs pos="70000">
                <a:schemeClr val="accent1">
                  <a:lumMod val="75000"/>
                </a:schemeClr>
              </a:gs>
              <a:gs pos="35000">
                <a:schemeClr val="accent1">
                  <a:lumMod val="60000"/>
                  <a:lumOff val="40000"/>
                </a:schemeClr>
              </a:gs>
              <a:gs pos="7000">
                <a:schemeClr val="bg1"/>
              </a:gs>
            </a:gsLst>
            <a:lin ang="0" scaled="1"/>
            <a:tileRect/>
          </a:gradFill>
          <a:ln w="19050" cap="flat" cmpd="sng" algn="ctr">
            <a:noFill/>
            <a:prstDash val="solid"/>
            <a:miter lim="800000"/>
            <a:headEnd type="none" w="med" len="med"/>
            <a:tailEnd type="none" w="med" len="med"/>
          </a:ln>
          <a:effectLst>
            <a:outerShdw blurRad="50800" dist="38100" dir="2700000" algn="tl" rotWithShape="0">
              <a:schemeClr val="bg1">
                <a:alpha val="40000"/>
              </a:schemeClr>
            </a:outerShdw>
          </a:effectLst>
        </p:spPr>
        <p:txBody>
          <a:bodyPr lIns="91440" rtlCol="0" anchor="ctr" anchorCtr="1">
            <a:prstTxWarp prst="textNoShape">
              <a:avLst/>
            </a:prstTxWarp>
            <a:noAutofit/>
          </a:bodyPr>
          <a:lstStyle/>
          <a:p>
            <a:pPr eaLnBrk="0" hangingPunct="0"/>
            <a:endParaRPr lang="en-US" sz="2000" b="1" dirty="0" smtClean="0">
              <a:solidFill>
                <a:schemeClr val="bg1"/>
              </a:solidFill>
              <a:latin typeface="Calibri"/>
              <a:cs typeface="Calibri"/>
            </a:endParaRPr>
          </a:p>
        </p:txBody>
      </p:sp>
      <p:sp>
        <p:nvSpPr>
          <p:cNvPr id="10" name="Right Arrow 9"/>
          <p:cNvSpPr>
            <a:spLocks/>
          </p:cNvSpPr>
          <p:nvPr/>
        </p:nvSpPr>
        <p:spPr bwMode="gray">
          <a:xfrm rot="1097283">
            <a:off x="7022154" y="3609275"/>
            <a:ext cx="562739" cy="397060"/>
          </a:xfrm>
          <a:prstGeom prst="rightArrow">
            <a:avLst/>
          </a:prstGeom>
          <a:gradFill flip="none" rotWithShape="1">
            <a:gsLst>
              <a:gs pos="70000">
                <a:schemeClr val="accent1">
                  <a:lumMod val="75000"/>
                </a:schemeClr>
              </a:gs>
              <a:gs pos="35000">
                <a:schemeClr val="accent1">
                  <a:lumMod val="60000"/>
                  <a:lumOff val="40000"/>
                </a:schemeClr>
              </a:gs>
              <a:gs pos="7000">
                <a:schemeClr val="bg1"/>
              </a:gs>
            </a:gsLst>
            <a:lin ang="0" scaled="1"/>
            <a:tileRect/>
          </a:gradFill>
          <a:ln w="19050" cap="flat" cmpd="sng" algn="ctr">
            <a:noFill/>
            <a:prstDash val="solid"/>
            <a:miter lim="800000"/>
            <a:headEnd type="none" w="med" len="med"/>
            <a:tailEnd type="none" w="med" len="med"/>
          </a:ln>
          <a:effectLst>
            <a:outerShdw blurRad="50800" dist="38100" dir="2700000" algn="tl" rotWithShape="0">
              <a:schemeClr val="bg1">
                <a:alpha val="40000"/>
              </a:schemeClr>
            </a:outerShdw>
          </a:effectLst>
        </p:spPr>
        <p:txBody>
          <a:bodyPr lIns="91440" rtlCol="0" anchor="ctr" anchorCtr="1">
            <a:prstTxWarp prst="textNoShape">
              <a:avLst/>
            </a:prstTxWarp>
            <a:noAutofit/>
          </a:bodyPr>
          <a:lstStyle/>
          <a:p>
            <a:pPr eaLnBrk="0" hangingPunct="0"/>
            <a:endParaRPr lang="en-US" sz="2000" b="1" dirty="0" smtClean="0">
              <a:solidFill>
                <a:schemeClr val="bg1"/>
              </a:solidFill>
              <a:latin typeface="Calibri"/>
              <a:cs typeface="Calibri"/>
            </a:endParaRPr>
          </a:p>
        </p:txBody>
      </p:sp>
      <p:sp>
        <p:nvSpPr>
          <p:cNvPr id="4" name="Slide Number Placeholder 3"/>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10</a:t>
            </a:fld>
            <a:endParaRPr lang="en-US"/>
          </a:p>
        </p:txBody>
      </p:sp>
    </p:spTree>
    <p:extLst>
      <p:ext uri="{BB962C8B-B14F-4D97-AF65-F5344CB8AC3E}">
        <p14:creationId xmlns:p14="http://schemas.microsoft.com/office/powerpoint/2010/main" val="214776252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 Actual vs. Budget</a:t>
            </a:r>
            <a:endParaRPr lang="en-US" dirty="0"/>
          </a:p>
        </p:txBody>
      </p:sp>
      <p:pic>
        <p:nvPicPr>
          <p:cNvPr id="57346" name="Picture 2" descr="C:\Users\dbell\AppData\Local\Temp\SNAGHTML4572b69.PNG"/>
          <p:cNvPicPr>
            <a:picLocks noChangeAspect="1" noChangeArrowheads="1"/>
          </p:cNvPicPr>
          <p:nvPr/>
        </p:nvPicPr>
        <p:blipFill>
          <a:blip r:embed="rId3"/>
          <a:srcRect/>
          <a:stretch>
            <a:fillRect/>
          </a:stretch>
        </p:blipFill>
        <p:spPr bwMode="auto">
          <a:xfrm>
            <a:off x="295275" y="1668780"/>
            <a:ext cx="8553450" cy="4057650"/>
          </a:xfrm>
          <a:prstGeom prst="rect">
            <a:avLst/>
          </a:prstGeom>
          <a:noFill/>
        </p:spPr>
      </p:pic>
      <p:sp>
        <p:nvSpPr>
          <p:cNvPr id="3" name="Slide Number Placeholder 2"/>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11</a:t>
            </a:fld>
            <a:endParaRPr lang="en-US"/>
          </a:p>
        </p:txBody>
      </p:sp>
    </p:spTree>
    <p:extLst>
      <p:ext uri="{BB962C8B-B14F-4D97-AF65-F5344CB8AC3E}">
        <p14:creationId xmlns:p14="http://schemas.microsoft.com/office/powerpoint/2010/main" val="409655360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09679"/>
            <a:ext cx="7589520" cy="496161"/>
          </a:xfrm>
        </p:spPr>
        <p:txBody>
          <a:bodyPr/>
          <a:lstStyle/>
          <a:p>
            <a:r>
              <a:rPr lang="en-US" dirty="0" smtClean="0"/>
              <a:t>View Budget Data for Future Periods</a:t>
            </a:r>
            <a:endParaRPr lang="en-US" dirty="0"/>
          </a:p>
        </p:txBody>
      </p:sp>
      <p:pic>
        <p:nvPicPr>
          <p:cNvPr id="6146" name="Picture 2"/>
          <p:cNvPicPr>
            <a:picLocks noChangeAspect="1" noChangeArrowheads="1"/>
          </p:cNvPicPr>
          <p:nvPr/>
        </p:nvPicPr>
        <p:blipFill>
          <a:blip r:embed="rId3"/>
          <a:srcRect/>
          <a:stretch>
            <a:fillRect/>
          </a:stretch>
        </p:blipFill>
        <p:spPr bwMode="auto">
          <a:xfrm>
            <a:off x="762153" y="1343095"/>
            <a:ext cx="7914107" cy="3787045"/>
          </a:xfrm>
          <a:prstGeom prst="rect">
            <a:avLst/>
          </a:prstGeom>
          <a:noFill/>
          <a:ln w="9525">
            <a:noFill/>
            <a:miter lim="800000"/>
            <a:headEnd/>
            <a:tailEnd/>
          </a:ln>
        </p:spPr>
      </p:pic>
      <p:sp>
        <p:nvSpPr>
          <p:cNvPr id="7" name="Rounded Rectangle 6"/>
          <p:cNvSpPr/>
          <p:nvPr/>
        </p:nvSpPr>
        <p:spPr bwMode="gray">
          <a:xfrm>
            <a:off x="5264308" y="5114690"/>
            <a:ext cx="2801118" cy="591574"/>
          </a:xfrm>
          <a:prstGeom prst="roundRect">
            <a:avLst>
              <a:gd name="adj" fmla="val 32955"/>
            </a:avLst>
          </a:prstGeom>
          <a:gradFill flip="none" rotWithShape="1">
            <a:gsLst>
              <a:gs pos="5000">
                <a:schemeClr val="accent3">
                  <a:lumMod val="75000"/>
                </a:schemeClr>
              </a:gs>
              <a:gs pos="100000">
                <a:schemeClr val="accent3"/>
              </a:gs>
            </a:gsLst>
            <a:lin ang="14040000" scaled="0"/>
            <a:tileRect/>
          </a:gradFill>
          <a:ln w="38100" cap="flat" cmpd="sng" algn="ctr">
            <a:solidFill>
              <a:schemeClr val="bg1">
                <a:lumMod val="85000"/>
              </a:schemeClr>
            </a:solidFill>
            <a:prstDash val="solid"/>
            <a:miter lim="800000"/>
            <a:headEnd type="none" w="med" len="med"/>
            <a:tailEnd type="none" w="med" len="med"/>
          </a:ln>
          <a:effectLst/>
        </p:spPr>
        <p:txBody>
          <a:bodyPr wrap="square" lIns="91440" rtlCol="0" anchor="ctr" anchorCtr="1">
            <a:prstTxWarp prst="textNoShape">
              <a:avLst/>
            </a:prstTxWarp>
            <a:spAutoFit/>
          </a:bodyPr>
          <a:lstStyle/>
          <a:p>
            <a:pPr algn="l" eaLnBrk="0" hangingPunct="0">
              <a:lnSpc>
                <a:spcPct val="90000"/>
              </a:lnSpc>
            </a:pPr>
            <a:r>
              <a:rPr lang="en-US" dirty="0" smtClean="0">
                <a:solidFill>
                  <a:schemeClr val="bg1"/>
                </a:solidFill>
                <a:effectLst>
                  <a:outerShdw blurRad="38100" dist="38100" dir="2700000" algn="tl">
                    <a:srgbClr val="000000">
                      <a:alpha val="43137"/>
                    </a:srgbClr>
                  </a:outerShdw>
                </a:effectLst>
                <a:latin typeface="Calibri"/>
                <a:cs typeface="Calibri"/>
              </a:rPr>
              <a:t> </a:t>
            </a:r>
            <a:r>
              <a:rPr lang="en-US" sz="2800" dirty="0" smtClean="0">
                <a:solidFill>
                  <a:schemeClr val="bg1"/>
                </a:solidFill>
                <a:effectLst>
                  <a:outerShdw blurRad="38100" dist="38100" dir="2700000" algn="tl">
                    <a:srgbClr val="000000">
                      <a:alpha val="43137"/>
                    </a:srgbClr>
                  </a:outerShdw>
                </a:effectLst>
                <a:latin typeface="Calibri"/>
                <a:cs typeface="Calibri"/>
              </a:rPr>
              <a:t>Use Offset</a:t>
            </a:r>
            <a:endParaRPr lang="en-US" dirty="0" smtClean="0">
              <a:solidFill>
                <a:schemeClr val="bg1"/>
              </a:solidFill>
              <a:effectLst>
                <a:outerShdw blurRad="38100" dist="38100" dir="2700000" algn="tl">
                  <a:srgbClr val="000000">
                    <a:alpha val="43137"/>
                  </a:srgbClr>
                </a:outerShdw>
              </a:effectLst>
              <a:latin typeface="Calibri"/>
              <a:cs typeface="Calibri"/>
            </a:endParaRPr>
          </a:p>
        </p:txBody>
      </p:sp>
      <p:sp>
        <p:nvSpPr>
          <p:cNvPr id="6" name="Right Arrow 5"/>
          <p:cNvSpPr>
            <a:spLocks/>
          </p:cNvSpPr>
          <p:nvPr/>
        </p:nvSpPr>
        <p:spPr bwMode="gray">
          <a:xfrm>
            <a:off x="4902161" y="4180060"/>
            <a:ext cx="548640" cy="274320"/>
          </a:xfrm>
          <a:prstGeom prst="rightArrow">
            <a:avLst/>
          </a:prstGeom>
          <a:gradFill flip="none" rotWithShape="1">
            <a:gsLst>
              <a:gs pos="70000">
                <a:schemeClr val="accent1">
                  <a:lumMod val="75000"/>
                </a:schemeClr>
              </a:gs>
              <a:gs pos="35000">
                <a:schemeClr val="accent1">
                  <a:lumMod val="60000"/>
                  <a:lumOff val="40000"/>
                </a:schemeClr>
              </a:gs>
              <a:gs pos="7000">
                <a:schemeClr val="bg1"/>
              </a:gs>
            </a:gsLst>
            <a:lin ang="0" scaled="1"/>
            <a:tileRect/>
          </a:gradFill>
          <a:ln w="19050" cap="flat" cmpd="sng" algn="ctr">
            <a:noFill/>
            <a:prstDash val="solid"/>
            <a:miter lim="800000"/>
            <a:headEnd type="none" w="med" len="med"/>
            <a:tailEnd type="none" w="med" len="med"/>
          </a:ln>
          <a:effectLst>
            <a:outerShdw blurRad="50800" dist="38100" dir="2700000" algn="tl" rotWithShape="0">
              <a:schemeClr val="bg1">
                <a:alpha val="40000"/>
              </a:schemeClr>
            </a:outerShdw>
          </a:effectLst>
        </p:spPr>
        <p:txBody>
          <a:bodyPr lIns="91440" rtlCol="0" anchor="ctr" anchorCtr="1">
            <a:prstTxWarp prst="textNoShape">
              <a:avLst/>
            </a:prstTxWarp>
            <a:noAutofit/>
          </a:bodyPr>
          <a:lstStyle/>
          <a:p>
            <a:pPr eaLnBrk="0" hangingPunct="0"/>
            <a:endParaRPr lang="en-US" sz="2000" b="1" dirty="0" smtClean="0">
              <a:solidFill>
                <a:schemeClr val="bg1"/>
              </a:solidFill>
              <a:latin typeface="Calibri"/>
              <a:cs typeface="Calibri"/>
            </a:endParaRPr>
          </a:p>
        </p:txBody>
      </p:sp>
      <p:sp>
        <p:nvSpPr>
          <p:cNvPr id="3" name="Slide Number Placeholder 2"/>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12</a:t>
            </a:fld>
            <a:endParaRPr lang="en-US"/>
          </a:p>
        </p:txBody>
      </p:sp>
    </p:spTree>
    <p:extLst>
      <p:ext uri="{BB962C8B-B14F-4D97-AF65-F5344CB8AC3E}">
        <p14:creationId xmlns:p14="http://schemas.microsoft.com/office/powerpoint/2010/main" val="9134360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645" y="371784"/>
            <a:ext cx="7589520" cy="880241"/>
          </a:xfrm>
        </p:spPr>
        <p:txBody>
          <a:bodyPr/>
          <a:lstStyle/>
          <a:p>
            <a:r>
              <a:rPr lang="en-US" dirty="0" smtClean="0"/>
              <a:t>Example of Actual to Budget with the Locations Dimension Expanded</a:t>
            </a:r>
            <a:endParaRPr lang="en-US" dirty="0"/>
          </a:p>
        </p:txBody>
      </p:sp>
      <p:pic>
        <p:nvPicPr>
          <p:cNvPr id="8194" name="Picture 2"/>
          <p:cNvPicPr>
            <a:picLocks noChangeAspect="1" noChangeArrowheads="1"/>
          </p:cNvPicPr>
          <p:nvPr/>
        </p:nvPicPr>
        <p:blipFill>
          <a:blip r:embed="rId3"/>
          <a:srcRect/>
          <a:stretch>
            <a:fillRect/>
          </a:stretch>
        </p:blipFill>
        <p:spPr bwMode="auto">
          <a:xfrm>
            <a:off x="211015" y="1694716"/>
            <a:ext cx="8663354" cy="3735697"/>
          </a:xfrm>
          <a:prstGeom prst="rect">
            <a:avLst/>
          </a:prstGeom>
          <a:noFill/>
          <a:ln w="9525">
            <a:noFill/>
            <a:miter lim="800000"/>
            <a:headEnd/>
            <a:tailEnd/>
          </a:ln>
        </p:spPr>
      </p:pic>
      <p:sp>
        <p:nvSpPr>
          <p:cNvPr id="7" name="Right Arrow 6"/>
          <p:cNvSpPr>
            <a:spLocks/>
          </p:cNvSpPr>
          <p:nvPr/>
        </p:nvSpPr>
        <p:spPr bwMode="gray">
          <a:xfrm rot="5400000">
            <a:off x="5811764" y="1876025"/>
            <a:ext cx="562739" cy="343734"/>
          </a:xfrm>
          <a:prstGeom prst="rightArrow">
            <a:avLst/>
          </a:prstGeom>
          <a:gradFill flip="none" rotWithShape="1">
            <a:gsLst>
              <a:gs pos="70000">
                <a:schemeClr val="accent1">
                  <a:lumMod val="75000"/>
                </a:schemeClr>
              </a:gs>
              <a:gs pos="35000">
                <a:schemeClr val="accent1">
                  <a:lumMod val="60000"/>
                  <a:lumOff val="40000"/>
                </a:schemeClr>
              </a:gs>
              <a:gs pos="7000">
                <a:schemeClr val="bg1"/>
              </a:gs>
            </a:gsLst>
            <a:lin ang="0" scaled="1"/>
            <a:tileRect/>
          </a:gradFill>
          <a:ln w="19050" cap="flat" cmpd="sng" algn="ctr">
            <a:noFill/>
            <a:prstDash val="solid"/>
            <a:miter lim="800000"/>
            <a:headEnd type="none" w="med" len="med"/>
            <a:tailEnd type="none" w="med" len="med"/>
          </a:ln>
          <a:effectLst>
            <a:outerShdw blurRad="50800" dist="38100" dir="2700000" algn="tl" rotWithShape="0">
              <a:schemeClr val="bg1">
                <a:alpha val="40000"/>
              </a:schemeClr>
            </a:outerShdw>
          </a:effectLst>
        </p:spPr>
        <p:txBody>
          <a:bodyPr lIns="91440" rtlCol="0" anchor="ctr" anchorCtr="1">
            <a:prstTxWarp prst="textNoShape">
              <a:avLst/>
            </a:prstTxWarp>
            <a:noAutofit/>
          </a:bodyPr>
          <a:lstStyle/>
          <a:p>
            <a:pPr eaLnBrk="0" hangingPunct="0"/>
            <a:endParaRPr lang="en-US" sz="2000" b="1" dirty="0" smtClean="0">
              <a:solidFill>
                <a:schemeClr val="bg1"/>
              </a:solidFill>
              <a:latin typeface="Calibri"/>
              <a:cs typeface="Calibri"/>
            </a:endParaRPr>
          </a:p>
        </p:txBody>
      </p:sp>
      <p:sp>
        <p:nvSpPr>
          <p:cNvPr id="8" name="Right Arrow 7"/>
          <p:cNvSpPr>
            <a:spLocks/>
          </p:cNvSpPr>
          <p:nvPr/>
        </p:nvSpPr>
        <p:spPr bwMode="gray">
          <a:xfrm rot="5400000">
            <a:off x="5038766" y="1574368"/>
            <a:ext cx="562739" cy="343734"/>
          </a:xfrm>
          <a:prstGeom prst="rightArrow">
            <a:avLst/>
          </a:prstGeom>
          <a:gradFill flip="none" rotWithShape="1">
            <a:gsLst>
              <a:gs pos="70000">
                <a:schemeClr val="accent1">
                  <a:lumMod val="75000"/>
                </a:schemeClr>
              </a:gs>
              <a:gs pos="35000">
                <a:schemeClr val="accent1">
                  <a:lumMod val="60000"/>
                  <a:lumOff val="40000"/>
                </a:schemeClr>
              </a:gs>
              <a:gs pos="7000">
                <a:schemeClr val="bg1"/>
              </a:gs>
            </a:gsLst>
            <a:lin ang="0" scaled="1"/>
            <a:tileRect/>
          </a:gradFill>
          <a:ln w="19050" cap="flat" cmpd="sng" algn="ctr">
            <a:noFill/>
            <a:prstDash val="solid"/>
            <a:miter lim="800000"/>
            <a:headEnd type="none" w="med" len="med"/>
            <a:tailEnd type="none" w="med" len="med"/>
          </a:ln>
          <a:effectLst>
            <a:outerShdw blurRad="50800" dist="38100" dir="2700000" algn="tl" rotWithShape="0">
              <a:schemeClr val="bg1">
                <a:alpha val="40000"/>
              </a:schemeClr>
            </a:outerShdw>
          </a:effectLst>
        </p:spPr>
        <p:txBody>
          <a:bodyPr lIns="91440" rtlCol="0" anchor="ctr" anchorCtr="1">
            <a:prstTxWarp prst="textNoShape">
              <a:avLst/>
            </a:prstTxWarp>
            <a:noAutofit/>
          </a:bodyPr>
          <a:lstStyle/>
          <a:p>
            <a:pPr eaLnBrk="0" hangingPunct="0"/>
            <a:endParaRPr lang="en-US" sz="2000" b="1" dirty="0" smtClean="0">
              <a:solidFill>
                <a:schemeClr val="bg1"/>
              </a:solidFill>
              <a:latin typeface="Calibri"/>
              <a:cs typeface="Calibri"/>
            </a:endParaRPr>
          </a:p>
        </p:txBody>
      </p:sp>
      <p:sp>
        <p:nvSpPr>
          <p:cNvPr id="3" name="Slide Number Placeholder 2"/>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13</a:t>
            </a:fld>
            <a:endParaRPr lang="en-US"/>
          </a:p>
        </p:txBody>
      </p:sp>
    </p:spTree>
    <p:extLst>
      <p:ext uri="{BB962C8B-B14F-4D97-AF65-F5344CB8AC3E}">
        <p14:creationId xmlns:p14="http://schemas.microsoft.com/office/powerpoint/2010/main" val="40177829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15725"/>
            <a:ext cx="8163592" cy="890115"/>
          </a:xfrm>
        </p:spPr>
        <p:txBody>
          <a:bodyPr/>
          <a:lstStyle/>
          <a:p>
            <a:r>
              <a:rPr lang="en-US" dirty="0" smtClean="0"/>
              <a:t>Budget Considerations with Project Accounting</a:t>
            </a:r>
            <a:endParaRPr lang="en-US" dirty="0"/>
          </a:p>
        </p:txBody>
      </p:sp>
      <p:sp>
        <p:nvSpPr>
          <p:cNvPr id="3" name="Content Placeholder 2"/>
          <p:cNvSpPr>
            <a:spLocks noGrp="1"/>
          </p:cNvSpPr>
          <p:nvPr>
            <p:ph idx="1"/>
          </p:nvPr>
        </p:nvSpPr>
        <p:spPr>
          <a:xfrm>
            <a:off x="304800" y="1371600"/>
            <a:ext cx="8534400" cy="3071610"/>
          </a:xfrm>
        </p:spPr>
        <p:txBody>
          <a:bodyPr/>
          <a:lstStyle/>
          <a:p>
            <a:r>
              <a:rPr lang="en-US" dirty="0"/>
              <a:t>Upload the GL Budget with the project dimension</a:t>
            </a:r>
          </a:p>
          <a:p>
            <a:pPr lvl="1"/>
            <a:r>
              <a:rPr lang="en-US" dirty="0" smtClean="0"/>
              <a:t>Updates the Financial Statements if ran by project</a:t>
            </a:r>
          </a:p>
          <a:p>
            <a:pPr lvl="1"/>
            <a:r>
              <a:rPr lang="en-US" dirty="0" smtClean="0"/>
              <a:t>Can be imported in the GL Budget Template</a:t>
            </a:r>
          </a:p>
          <a:p>
            <a:pPr lvl="1"/>
            <a:r>
              <a:rPr lang="en-US" dirty="0" smtClean="0"/>
              <a:t>Doesn’t transfer to Project Accounting packaged reports</a:t>
            </a:r>
          </a:p>
          <a:p>
            <a:r>
              <a:rPr lang="en-US" dirty="0" smtClean="0"/>
              <a:t>Manually key in budget amounts directly into Project</a:t>
            </a:r>
          </a:p>
          <a:p>
            <a:pPr lvl="1"/>
            <a:r>
              <a:rPr lang="en-US" dirty="0" smtClean="0"/>
              <a:t>Budget amounts are updated within Project Accounting packaged reports</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14</a:t>
            </a:fld>
            <a:endParaRPr lang="en-US"/>
          </a:p>
        </p:txBody>
      </p:sp>
      <p:pic>
        <p:nvPicPr>
          <p:cNvPr id="5" name="Picture 4"/>
          <p:cNvPicPr>
            <a:picLocks noChangeAspect="1"/>
          </p:cNvPicPr>
          <p:nvPr/>
        </p:nvPicPr>
        <p:blipFill>
          <a:blip r:embed="rId3"/>
          <a:stretch>
            <a:fillRect/>
          </a:stretch>
        </p:blipFill>
        <p:spPr>
          <a:xfrm>
            <a:off x="414112" y="3581400"/>
            <a:ext cx="8461803" cy="2743200"/>
          </a:xfrm>
          <a:prstGeom prst="rect">
            <a:avLst/>
          </a:prstGeom>
        </p:spPr>
      </p:pic>
    </p:spTree>
    <p:extLst>
      <p:ext uri="{BB962C8B-B14F-4D97-AF65-F5344CB8AC3E}">
        <p14:creationId xmlns:p14="http://schemas.microsoft.com/office/powerpoint/2010/main" val="306648599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15725"/>
            <a:ext cx="8537448" cy="1087145"/>
          </a:xfrm>
        </p:spPr>
        <p:txBody>
          <a:bodyPr/>
          <a:lstStyle/>
          <a:p>
            <a:r>
              <a:rPr lang="en-US" dirty="0" smtClean="0"/>
              <a:t>Budget Considerations with Global Consolidations (IGC)</a:t>
            </a:r>
            <a:endParaRPr lang="en-US" dirty="0"/>
          </a:p>
        </p:txBody>
      </p:sp>
      <p:sp>
        <p:nvSpPr>
          <p:cNvPr id="3" name="Content Placeholder 2"/>
          <p:cNvSpPr>
            <a:spLocks noGrp="1"/>
          </p:cNvSpPr>
          <p:nvPr>
            <p:ph idx="1"/>
          </p:nvPr>
        </p:nvSpPr>
        <p:spPr>
          <a:xfrm>
            <a:off x="304800" y="1600200"/>
            <a:ext cx="8534400" cy="2659190"/>
          </a:xfrm>
        </p:spPr>
        <p:txBody>
          <a:bodyPr/>
          <a:lstStyle/>
          <a:p>
            <a:r>
              <a:rPr lang="en-US" dirty="0"/>
              <a:t>Create a budget header </a:t>
            </a:r>
            <a:r>
              <a:rPr lang="en-US" dirty="0" smtClean="0"/>
              <a:t>at the </a:t>
            </a:r>
            <a:r>
              <a:rPr lang="en-US" b="1" u="sng" dirty="0" smtClean="0"/>
              <a:t>Top Level</a:t>
            </a:r>
            <a:endParaRPr lang="en-US" dirty="0" smtClean="0"/>
          </a:p>
          <a:p>
            <a:pPr lvl="1"/>
            <a:r>
              <a:rPr lang="en-US" dirty="0" smtClean="0"/>
              <a:t>You </a:t>
            </a:r>
            <a:r>
              <a:rPr lang="en-US" dirty="0"/>
              <a:t>can select only 1 budget header per consolidation book, in order to get all entities data into a budget, you must create the budget header at </a:t>
            </a:r>
            <a:r>
              <a:rPr lang="en-US" dirty="0" smtClean="0"/>
              <a:t>Top Level.</a:t>
            </a:r>
            <a:endParaRPr lang="en-US" dirty="0"/>
          </a:p>
          <a:p>
            <a:r>
              <a:rPr lang="en-US" dirty="0" smtClean="0"/>
              <a:t>Import budget amounts at the </a:t>
            </a:r>
            <a:r>
              <a:rPr lang="en-US" dirty="0" smtClean="0"/>
              <a:t>Top Level</a:t>
            </a:r>
            <a:endParaRPr lang="en-US" dirty="0" smtClean="0"/>
          </a:p>
          <a:p>
            <a:pPr lvl="1"/>
            <a:r>
              <a:rPr lang="en-US" dirty="0" smtClean="0"/>
              <a:t>The </a:t>
            </a:r>
            <a:r>
              <a:rPr lang="en-US" dirty="0"/>
              <a:t>budget amounts are stored for each entity with their respective base </a:t>
            </a:r>
            <a:r>
              <a:rPr lang="en-US" dirty="0" smtClean="0"/>
              <a:t>currencies</a:t>
            </a:r>
            <a:r>
              <a:rPr lang="en-US" dirty="0"/>
              <a:t> </a:t>
            </a:r>
            <a:r>
              <a:rPr lang="en-US" dirty="0" smtClean="0"/>
              <a:t>by tagging the location dimension</a:t>
            </a:r>
          </a:p>
          <a:p>
            <a:r>
              <a:rPr lang="en-US" dirty="0" smtClean="0"/>
              <a:t>When </a:t>
            </a:r>
            <a:r>
              <a:rPr lang="en-US" dirty="0"/>
              <a:t>consolidation is run, it will convert all entities’ budget amounts from their respective base currencies into the consolidated </a:t>
            </a:r>
            <a:r>
              <a:rPr lang="en-US" dirty="0" smtClean="0"/>
              <a:t>currency</a:t>
            </a:r>
            <a:endParaRPr lang="en-US" dirty="0"/>
          </a:p>
        </p:txBody>
      </p:sp>
      <p:sp>
        <p:nvSpPr>
          <p:cNvPr id="4" name="Slide Number Placeholder 3"/>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15</a:t>
            </a:fld>
            <a:endParaRPr lang="en-US"/>
          </a:p>
        </p:txBody>
      </p:sp>
    </p:spTree>
    <p:extLst>
      <p:ext uri="{BB962C8B-B14F-4D97-AF65-F5344CB8AC3E}">
        <p14:creationId xmlns:p14="http://schemas.microsoft.com/office/powerpoint/2010/main" val="366572620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
          <p:cNvSpPr>
            <a:spLocks noGrp="1"/>
          </p:cNvSpPr>
          <p:nvPr>
            <p:ph type="title"/>
          </p:nvPr>
        </p:nvSpPr>
        <p:spPr>
          <a:xfrm>
            <a:off x="1104900" y="2489200"/>
            <a:ext cx="6934200" cy="939800"/>
          </a:xfrm>
        </p:spPr>
        <p:txBody>
          <a:bodyPr/>
          <a:lstStyle/>
          <a:p>
            <a:r>
              <a:rPr lang="en-US" sz="3600" dirty="0" smtClean="0">
                <a:latin typeface="Calibri" pitchFamily="34" charset="0"/>
                <a:ea typeface="ＭＳ Ｐゴシック" pitchFamily="34" charset="-128"/>
                <a:cs typeface="Calibri" pitchFamily="34" charset="0"/>
              </a:rPr>
              <a:t>Thank You</a:t>
            </a:r>
            <a:r>
              <a:rPr lang="en-US" dirty="0" smtClean="0">
                <a:latin typeface="Calibri" pitchFamily="34" charset="0"/>
                <a:ea typeface="ＭＳ Ｐゴシック" pitchFamily="34" charset="-128"/>
                <a:cs typeface="Calibri" pitchFamily="34" charset="0"/>
              </a:rPr>
              <a:t/>
            </a:r>
            <a:br>
              <a:rPr lang="en-US" dirty="0" smtClean="0">
                <a:latin typeface="Calibri" pitchFamily="34" charset="0"/>
                <a:ea typeface="ＭＳ Ｐゴシック" pitchFamily="34" charset="-128"/>
                <a:cs typeface="Calibri" pitchFamily="34" charset="0"/>
              </a:rPr>
            </a:br>
            <a:endParaRPr lang="en-US" dirty="0" smtClean="0">
              <a:latin typeface="Calibri" pitchFamily="34" charset="0"/>
              <a:ea typeface="ＭＳ Ｐゴシック" pitchFamily="34" charset="-128"/>
              <a:cs typeface="Calibri"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09679"/>
            <a:ext cx="7589520" cy="496161"/>
          </a:xfrm>
        </p:spPr>
        <p:txBody>
          <a:bodyPr/>
          <a:lstStyle/>
          <a:p>
            <a:r>
              <a:rPr lang="en-US" dirty="0" smtClean="0"/>
              <a:t>Objectives</a:t>
            </a:r>
            <a:endParaRPr lang="en-US" dirty="0"/>
          </a:p>
        </p:txBody>
      </p:sp>
      <p:sp>
        <p:nvSpPr>
          <p:cNvPr id="3" name="Content Placeholder 2"/>
          <p:cNvSpPr>
            <a:spLocks noGrp="1"/>
          </p:cNvSpPr>
          <p:nvPr>
            <p:ph idx="1"/>
          </p:nvPr>
        </p:nvSpPr>
        <p:spPr>
          <a:xfrm>
            <a:off x="304800" y="1524000"/>
            <a:ext cx="8534400" cy="3048000"/>
          </a:xfrm>
        </p:spPr>
        <p:txBody>
          <a:bodyPr>
            <a:normAutofit/>
          </a:bodyPr>
          <a:lstStyle/>
          <a:p>
            <a:pPr>
              <a:buNone/>
            </a:pPr>
            <a:r>
              <a:rPr lang="en-US" sz="2400" dirty="0" smtClean="0"/>
              <a:t>This session will cover the following topics:</a:t>
            </a:r>
          </a:p>
          <a:p>
            <a:r>
              <a:rPr lang="en-US" sz="2400" dirty="0" smtClean="0"/>
              <a:t>Understand how to create, view and modify reporting periods</a:t>
            </a:r>
          </a:p>
          <a:p>
            <a:r>
              <a:rPr lang="en-US" sz="2400" dirty="0" smtClean="0"/>
              <a:t>Understand how to create, view and modify budgets</a:t>
            </a:r>
          </a:p>
          <a:p>
            <a:r>
              <a:rPr lang="en-US" sz="2400" dirty="0" smtClean="0"/>
              <a:t>Include budget columns in financial reports</a:t>
            </a:r>
          </a:p>
          <a:p>
            <a:r>
              <a:rPr lang="en-US" sz="2400" dirty="0" smtClean="0"/>
              <a:t>Project Accounting and IGC Budget Considerations</a:t>
            </a:r>
          </a:p>
          <a:p>
            <a:endParaRPr lang="en-US" dirty="0"/>
          </a:p>
        </p:txBody>
      </p:sp>
      <p:sp>
        <p:nvSpPr>
          <p:cNvPr id="4" name="Slide Number Placeholder 3"/>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2</a:t>
            </a:fld>
            <a:endParaRPr lang="en-US"/>
          </a:p>
        </p:txBody>
      </p:sp>
    </p:spTree>
    <p:extLst>
      <p:ext uri="{BB962C8B-B14F-4D97-AF65-F5344CB8AC3E}">
        <p14:creationId xmlns:p14="http://schemas.microsoft.com/office/powerpoint/2010/main" val="256683630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44047"/>
            <a:ext cx="7589520" cy="461793"/>
          </a:xfrm>
        </p:spPr>
        <p:txBody>
          <a:bodyPr/>
          <a:lstStyle/>
          <a:p>
            <a:r>
              <a:rPr lang="en-US" dirty="0" smtClean="0"/>
              <a:t>Creating Budgets – Requirements/Prerequisites</a:t>
            </a:r>
            <a:endParaRPr lang="en-US" dirty="0"/>
          </a:p>
        </p:txBody>
      </p:sp>
      <p:sp>
        <p:nvSpPr>
          <p:cNvPr id="3" name="Content Placeholder 2"/>
          <p:cNvSpPr>
            <a:spLocks noGrp="1"/>
          </p:cNvSpPr>
          <p:nvPr>
            <p:ph idx="1"/>
          </p:nvPr>
        </p:nvSpPr>
        <p:spPr>
          <a:xfrm>
            <a:off x="304800" y="1295400"/>
            <a:ext cx="8534400" cy="4419600"/>
          </a:xfrm>
        </p:spPr>
        <p:txBody>
          <a:bodyPr>
            <a:normAutofit/>
          </a:bodyPr>
          <a:lstStyle/>
          <a:p>
            <a:r>
              <a:rPr lang="en-US" sz="2200" dirty="0" smtClean="0"/>
              <a:t>Reporting periods must exist and must be marked as Budgetable</a:t>
            </a:r>
          </a:p>
          <a:p>
            <a:pPr lvl="1"/>
            <a:r>
              <a:rPr lang="en-US" sz="2000" dirty="0" smtClean="0"/>
              <a:t>Budgetable periods are typically each month</a:t>
            </a:r>
          </a:p>
          <a:p>
            <a:pPr lvl="1"/>
            <a:r>
              <a:rPr lang="en-US" sz="2000" dirty="0" smtClean="0"/>
              <a:t>Budgetable reporting periods cannot overlap</a:t>
            </a:r>
          </a:p>
          <a:p>
            <a:r>
              <a:rPr lang="en-US" sz="2200" dirty="0" smtClean="0"/>
              <a:t>Budget Ledger ID must be setup</a:t>
            </a:r>
          </a:p>
          <a:p>
            <a:r>
              <a:rPr lang="en-US" sz="2200" dirty="0" smtClean="0"/>
              <a:t>Accounts used in the budget must exist in the Chart of Accounts</a:t>
            </a:r>
          </a:p>
          <a:p>
            <a:r>
              <a:rPr lang="en-US" sz="2200" dirty="0" smtClean="0"/>
              <a:t>Dimensions are not required,  but can only be included if they have been set up</a:t>
            </a:r>
          </a:p>
          <a:p>
            <a:endParaRPr lang="en-US" dirty="0"/>
          </a:p>
        </p:txBody>
      </p:sp>
      <p:sp>
        <p:nvSpPr>
          <p:cNvPr id="4" name="Slide Number Placeholder 3"/>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3</a:t>
            </a:fld>
            <a:endParaRPr lang="en-US"/>
          </a:p>
        </p:txBody>
      </p:sp>
      <p:pic>
        <p:nvPicPr>
          <p:cNvPr id="5" name="Picture 4"/>
          <p:cNvPicPr>
            <a:picLocks noChangeAspect="1"/>
          </p:cNvPicPr>
          <p:nvPr/>
        </p:nvPicPr>
        <p:blipFill>
          <a:blip r:embed="rId3"/>
          <a:stretch>
            <a:fillRect/>
          </a:stretch>
        </p:blipFill>
        <p:spPr>
          <a:xfrm>
            <a:off x="269095" y="4038600"/>
            <a:ext cx="8600705" cy="2383970"/>
          </a:xfrm>
          <a:prstGeom prst="rect">
            <a:avLst/>
          </a:prstGeom>
        </p:spPr>
      </p:pic>
    </p:spTree>
    <p:extLst>
      <p:ext uri="{BB962C8B-B14F-4D97-AF65-F5344CB8AC3E}">
        <p14:creationId xmlns:p14="http://schemas.microsoft.com/office/powerpoint/2010/main" val="300508989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09679"/>
            <a:ext cx="7589520" cy="496161"/>
          </a:xfrm>
        </p:spPr>
        <p:txBody>
          <a:bodyPr/>
          <a:lstStyle/>
          <a:p>
            <a:r>
              <a:rPr lang="en-US" dirty="0" smtClean="0"/>
              <a:t>1 - Create Reporting Periods</a:t>
            </a:r>
            <a:endParaRPr lang="en-US" dirty="0"/>
          </a:p>
        </p:txBody>
      </p:sp>
      <p:sp>
        <p:nvSpPr>
          <p:cNvPr id="3" name="Content Placeholder 2"/>
          <p:cNvSpPr>
            <a:spLocks noGrp="1"/>
          </p:cNvSpPr>
          <p:nvPr>
            <p:ph idx="1"/>
          </p:nvPr>
        </p:nvSpPr>
        <p:spPr>
          <a:xfrm>
            <a:off x="304800" y="1600200"/>
            <a:ext cx="8534400" cy="1828800"/>
          </a:xfrm>
        </p:spPr>
        <p:txBody>
          <a:bodyPr>
            <a:noAutofit/>
          </a:bodyPr>
          <a:lstStyle/>
          <a:p>
            <a:r>
              <a:rPr lang="en-US" sz="2200" dirty="0" smtClean="0"/>
              <a:t>Reporting Periods can be imported or manually created</a:t>
            </a:r>
          </a:p>
          <a:p>
            <a:r>
              <a:rPr lang="en-US" sz="2200" dirty="0" smtClean="0"/>
              <a:t>Used for mapping Budget amounts to periods/months</a:t>
            </a:r>
          </a:p>
          <a:p>
            <a:r>
              <a:rPr lang="en-US" sz="2200" dirty="0" smtClean="0"/>
              <a:t>Download and populate template, then import</a:t>
            </a:r>
          </a:p>
          <a:p>
            <a:pPr lvl="1"/>
            <a:r>
              <a:rPr lang="en-US" sz="2000" dirty="0" smtClean="0"/>
              <a:t>Company &gt; Company Setup Checklist &gt; Set Up General Ledger Transactions &gt; Reporting Periods</a:t>
            </a:r>
          </a:p>
          <a:p>
            <a:pPr lvl="1"/>
            <a:endParaRPr lang="en-US" dirty="0" smtClean="0"/>
          </a:p>
        </p:txBody>
      </p:sp>
      <p:pic>
        <p:nvPicPr>
          <p:cNvPr id="4098" name="Picture 2"/>
          <p:cNvPicPr>
            <a:picLocks noChangeAspect="1" noChangeArrowheads="1"/>
          </p:cNvPicPr>
          <p:nvPr/>
        </p:nvPicPr>
        <p:blipFill>
          <a:blip r:embed="rId3"/>
          <a:srcRect/>
          <a:stretch>
            <a:fillRect/>
          </a:stretch>
        </p:blipFill>
        <p:spPr bwMode="auto">
          <a:xfrm>
            <a:off x="744415" y="3762374"/>
            <a:ext cx="7800417" cy="1495426"/>
          </a:xfrm>
          <a:prstGeom prst="rect">
            <a:avLst/>
          </a:prstGeom>
          <a:noFill/>
          <a:ln w="9525">
            <a:solidFill>
              <a:srgbClr val="23718D"/>
            </a:solidFill>
            <a:miter lim="800000"/>
            <a:headEnd/>
            <a:tailEnd/>
          </a:ln>
        </p:spPr>
      </p:pic>
      <p:sp>
        <p:nvSpPr>
          <p:cNvPr id="4" name="Slide Number Placeholder 3"/>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4</a:t>
            </a:fld>
            <a:endParaRPr lang="en-US"/>
          </a:p>
        </p:txBody>
      </p:sp>
    </p:spTree>
    <p:extLst>
      <p:ext uri="{BB962C8B-B14F-4D97-AF65-F5344CB8AC3E}">
        <p14:creationId xmlns:p14="http://schemas.microsoft.com/office/powerpoint/2010/main" val="24870319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3"/>
          <a:srcRect/>
          <a:stretch>
            <a:fillRect/>
          </a:stretch>
        </p:blipFill>
        <p:spPr bwMode="auto">
          <a:xfrm>
            <a:off x="423081" y="4025309"/>
            <a:ext cx="8282461" cy="2104868"/>
          </a:xfrm>
          <a:prstGeom prst="rect">
            <a:avLst/>
          </a:prstGeom>
          <a:noFill/>
          <a:ln w="9525">
            <a:solidFill>
              <a:srgbClr val="004476"/>
            </a:solidFill>
            <a:miter lim="800000"/>
            <a:headEnd/>
            <a:tailEnd/>
          </a:ln>
        </p:spPr>
      </p:pic>
      <p:sp>
        <p:nvSpPr>
          <p:cNvPr id="7171" name="Title 2"/>
          <p:cNvSpPr>
            <a:spLocks noGrp="1"/>
          </p:cNvSpPr>
          <p:nvPr>
            <p:ph type="title"/>
          </p:nvPr>
        </p:nvSpPr>
        <p:spPr>
          <a:xfrm>
            <a:off x="301752" y="509679"/>
            <a:ext cx="7589520" cy="496161"/>
          </a:xfrm>
        </p:spPr>
        <p:txBody>
          <a:bodyPr/>
          <a:lstStyle/>
          <a:p>
            <a:r>
              <a:rPr lang="en-US" dirty="0" smtClean="0"/>
              <a:t>1 - Create Reporting Periods</a:t>
            </a:r>
          </a:p>
        </p:txBody>
      </p:sp>
      <p:sp>
        <p:nvSpPr>
          <p:cNvPr id="7170" name="Content Placeholder 1"/>
          <p:cNvSpPr>
            <a:spLocks noGrp="1"/>
          </p:cNvSpPr>
          <p:nvPr>
            <p:ph idx="1"/>
          </p:nvPr>
        </p:nvSpPr>
        <p:spPr>
          <a:xfrm>
            <a:off x="304800" y="1447800"/>
            <a:ext cx="8534400" cy="750975"/>
          </a:xfrm>
        </p:spPr>
        <p:txBody>
          <a:bodyPr/>
          <a:lstStyle/>
          <a:p>
            <a:r>
              <a:rPr lang="en-US" sz="2200" dirty="0" smtClean="0"/>
              <a:t>Replace Period headers with actual period names</a:t>
            </a:r>
          </a:p>
          <a:p>
            <a:pPr lvl="1"/>
            <a:r>
              <a:rPr lang="en-US" sz="2000" dirty="0" smtClean="0"/>
              <a:t>Find reporting periods at Company &gt; Reporting Periods</a:t>
            </a:r>
          </a:p>
        </p:txBody>
      </p:sp>
      <p:sp>
        <p:nvSpPr>
          <p:cNvPr id="13" name="Rounded Rectangle 12"/>
          <p:cNvSpPr/>
          <p:nvPr/>
        </p:nvSpPr>
        <p:spPr>
          <a:xfrm>
            <a:off x="4217159" y="5540997"/>
            <a:ext cx="3362096" cy="739319"/>
          </a:xfrm>
          <a:prstGeom prst="roundRect">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none" lIns="45720" rIns="45720" rtlCol="0" anchor="ctr">
            <a:noAutofit/>
          </a:bodyPr>
          <a:lstStyle/>
          <a:p>
            <a:pPr algn="ctr"/>
            <a:r>
              <a:rPr lang="en-US" sz="1600" b="1" dirty="0" smtClean="0"/>
              <a:t>Period must be “budgetable”</a:t>
            </a:r>
          </a:p>
        </p:txBody>
      </p:sp>
      <p:pic>
        <p:nvPicPr>
          <p:cNvPr id="8197" name="Picture 5"/>
          <p:cNvPicPr>
            <a:picLocks noChangeAspect="1" noChangeArrowheads="1"/>
          </p:cNvPicPr>
          <p:nvPr/>
        </p:nvPicPr>
        <p:blipFill>
          <a:blip r:embed="rId5"/>
          <a:srcRect/>
          <a:stretch>
            <a:fillRect/>
          </a:stretch>
        </p:blipFill>
        <p:spPr bwMode="auto">
          <a:xfrm>
            <a:off x="638821" y="2293831"/>
            <a:ext cx="4181475" cy="1114425"/>
          </a:xfrm>
          <a:prstGeom prst="rect">
            <a:avLst/>
          </a:prstGeom>
          <a:noFill/>
          <a:ln w="9525">
            <a:solidFill>
              <a:srgbClr val="004476"/>
            </a:solidFill>
            <a:miter lim="800000"/>
            <a:headEnd/>
            <a:tailEnd/>
          </a:ln>
        </p:spPr>
      </p:pic>
      <p:pic>
        <p:nvPicPr>
          <p:cNvPr id="8196" name="Picture 4"/>
          <p:cNvPicPr>
            <a:picLocks noChangeAspect="1" noChangeArrowheads="1"/>
          </p:cNvPicPr>
          <p:nvPr/>
        </p:nvPicPr>
        <p:blipFill>
          <a:blip r:embed="rId6"/>
          <a:srcRect/>
          <a:stretch>
            <a:fillRect/>
          </a:stretch>
        </p:blipFill>
        <p:spPr bwMode="auto">
          <a:xfrm>
            <a:off x="3275468" y="2552784"/>
            <a:ext cx="5000625" cy="1333500"/>
          </a:xfrm>
          <a:prstGeom prst="rect">
            <a:avLst/>
          </a:prstGeom>
          <a:noFill/>
          <a:ln w="9525">
            <a:solidFill>
              <a:srgbClr val="004476"/>
            </a:solidFill>
            <a:miter lim="800000"/>
            <a:headEnd/>
            <a:tailEnd/>
          </a:ln>
        </p:spPr>
      </p:pic>
      <p:cxnSp>
        <p:nvCxnSpPr>
          <p:cNvPr id="10" name="Straight Connector 9"/>
          <p:cNvCxnSpPr>
            <a:stCxn id="11" idx="0"/>
            <a:endCxn id="12" idx="2"/>
          </p:cNvCxnSpPr>
          <p:nvPr/>
        </p:nvCxnSpPr>
        <p:spPr>
          <a:xfrm flipV="1">
            <a:off x="2248924" y="2915871"/>
            <a:ext cx="1870881" cy="2153003"/>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bwMode="auto">
          <a:xfrm>
            <a:off x="1249680" y="5068874"/>
            <a:ext cx="1998487" cy="212810"/>
          </a:xfrm>
          <a:prstGeom prst="rect">
            <a:avLst/>
          </a:prstGeom>
          <a:ln w="28575">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lang="en-US"/>
          </a:p>
        </p:txBody>
      </p:sp>
      <p:sp>
        <p:nvSpPr>
          <p:cNvPr id="12" name="Rectangle 11"/>
          <p:cNvSpPr/>
          <p:nvPr/>
        </p:nvSpPr>
        <p:spPr bwMode="auto">
          <a:xfrm>
            <a:off x="3244528" y="2691688"/>
            <a:ext cx="1750553" cy="224183"/>
          </a:xfrm>
          <a:prstGeom prst="rect">
            <a:avLst/>
          </a:prstGeom>
          <a:ln w="28575">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lang="en-US"/>
          </a:p>
        </p:txBody>
      </p:sp>
    </p:spTree>
    <p:extLst>
      <p:ext uri="{BB962C8B-B14F-4D97-AF65-F5344CB8AC3E}">
        <p14:creationId xmlns:p14="http://schemas.microsoft.com/office/powerpoint/2010/main" val="363090244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2"/>
          <p:cNvSpPr>
            <a:spLocks noGrp="1"/>
          </p:cNvSpPr>
          <p:nvPr>
            <p:ph type="title"/>
          </p:nvPr>
        </p:nvSpPr>
        <p:spPr>
          <a:xfrm>
            <a:off x="301752" y="509679"/>
            <a:ext cx="7589520" cy="496161"/>
          </a:xfrm>
        </p:spPr>
        <p:txBody>
          <a:bodyPr/>
          <a:lstStyle/>
          <a:p>
            <a:r>
              <a:rPr lang="en-US" dirty="0" smtClean="0">
                <a:cs typeface="Arial" charset="0"/>
              </a:rPr>
              <a:t>2 - Create Budget Ledger ID</a:t>
            </a:r>
          </a:p>
        </p:txBody>
      </p:sp>
      <p:sp>
        <p:nvSpPr>
          <p:cNvPr id="7170" name="Content Placeholder 1"/>
          <p:cNvSpPr>
            <a:spLocks noGrp="1"/>
          </p:cNvSpPr>
          <p:nvPr>
            <p:ph idx="1"/>
          </p:nvPr>
        </p:nvSpPr>
        <p:spPr>
          <a:xfrm>
            <a:off x="327025" y="1376363"/>
            <a:ext cx="8540750" cy="750975"/>
          </a:xfrm>
          <a:noFill/>
        </p:spPr>
        <p:txBody>
          <a:bodyPr/>
          <a:lstStyle/>
          <a:p>
            <a:r>
              <a:rPr lang="en-US" sz="2200" dirty="0" smtClean="0">
                <a:cs typeface="Arial" charset="0"/>
              </a:rPr>
              <a:t>Maintain budgets for use on financial reports</a:t>
            </a:r>
          </a:p>
          <a:p>
            <a:pPr lvl="1"/>
            <a:r>
              <a:rPr lang="en-US" sz="2000" dirty="0" smtClean="0">
                <a:cs typeface="Arial" charset="0"/>
              </a:rPr>
              <a:t>General Ledger &gt; Budgets</a:t>
            </a:r>
          </a:p>
        </p:txBody>
      </p:sp>
      <p:pic>
        <p:nvPicPr>
          <p:cNvPr id="4098" name="Picture 2"/>
          <p:cNvPicPr>
            <a:picLocks noChangeAspect="1" noChangeArrowheads="1"/>
          </p:cNvPicPr>
          <p:nvPr/>
        </p:nvPicPr>
        <p:blipFill>
          <a:blip r:embed="rId3"/>
          <a:srcRect/>
          <a:stretch>
            <a:fillRect/>
          </a:stretch>
        </p:blipFill>
        <p:spPr bwMode="auto">
          <a:xfrm>
            <a:off x="1457739" y="2614371"/>
            <a:ext cx="5378520" cy="3091103"/>
          </a:xfrm>
          <a:prstGeom prst="rect">
            <a:avLst/>
          </a:prstGeom>
          <a:noFill/>
          <a:ln w="9525">
            <a:solidFill>
              <a:srgbClr val="004476"/>
            </a:solidFill>
            <a:miter lim="800000"/>
            <a:headEnd/>
            <a:tailEnd/>
          </a:ln>
          <a:effectLst/>
        </p:spPr>
      </p:pic>
    </p:spTree>
    <p:extLst>
      <p:ext uri="{BB962C8B-B14F-4D97-AF65-F5344CB8AC3E}">
        <p14:creationId xmlns:p14="http://schemas.microsoft.com/office/powerpoint/2010/main" val="41279294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1" name="Picture 7"/>
          <p:cNvPicPr>
            <a:picLocks noChangeAspect="1" noChangeArrowheads="1"/>
          </p:cNvPicPr>
          <p:nvPr/>
        </p:nvPicPr>
        <p:blipFill>
          <a:blip r:embed="rId3"/>
          <a:srcRect/>
          <a:stretch>
            <a:fillRect/>
          </a:stretch>
        </p:blipFill>
        <p:spPr bwMode="auto">
          <a:xfrm>
            <a:off x="413239" y="2076451"/>
            <a:ext cx="8250115" cy="1731894"/>
          </a:xfrm>
          <a:prstGeom prst="rect">
            <a:avLst/>
          </a:prstGeom>
          <a:noFill/>
          <a:ln w="9525">
            <a:solidFill>
              <a:srgbClr val="23718D"/>
            </a:solidFill>
            <a:miter lim="800000"/>
            <a:headEnd/>
            <a:tailEnd/>
          </a:ln>
        </p:spPr>
      </p:pic>
      <p:sp>
        <p:nvSpPr>
          <p:cNvPr id="2" name="Title 1"/>
          <p:cNvSpPr>
            <a:spLocks noGrp="1"/>
          </p:cNvSpPr>
          <p:nvPr>
            <p:ph type="title"/>
          </p:nvPr>
        </p:nvSpPr>
        <p:spPr>
          <a:xfrm>
            <a:off x="301752" y="509679"/>
            <a:ext cx="7589520" cy="496161"/>
          </a:xfrm>
        </p:spPr>
        <p:txBody>
          <a:bodyPr/>
          <a:lstStyle/>
          <a:p>
            <a:r>
              <a:rPr lang="en-US" dirty="0" smtClean="0"/>
              <a:t>3 – Entering Budget Data (Manual)</a:t>
            </a:r>
            <a:endParaRPr lang="en-US" dirty="0"/>
          </a:p>
        </p:txBody>
      </p:sp>
      <p:sp>
        <p:nvSpPr>
          <p:cNvPr id="3" name="Content Placeholder 2"/>
          <p:cNvSpPr>
            <a:spLocks noGrp="1"/>
          </p:cNvSpPr>
          <p:nvPr>
            <p:ph idx="1"/>
          </p:nvPr>
        </p:nvSpPr>
        <p:spPr>
          <a:xfrm>
            <a:off x="304800" y="1452691"/>
            <a:ext cx="8534400" cy="397032"/>
          </a:xfrm>
        </p:spPr>
        <p:txBody>
          <a:bodyPr/>
          <a:lstStyle/>
          <a:p>
            <a:r>
              <a:rPr lang="en-US" sz="2200" dirty="0" smtClean="0"/>
              <a:t>General Ledger &gt; Budgets</a:t>
            </a:r>
          </a:p>
        </p:txBody>
      </p:sp>
      <p:pic>
        <p:nvPicPr>
          <p:cNvPr id="6152" name="Picture 8"/>
          <p:cNvPicPr>
            <a:picLocks noChangeAspect="1" noChangeArrowheads="1"/>
          </p:cNvPicPr>
          <p:nvPr/>
        </p:nvPicPr>
        <p:blipFill>
          <a:blip r:embed="rId4"/>
          <a:srcRect/>
          <a:stretch>
            <a:fillRect/>
          </a:stretch>
        </p:blipFill>
        <p:spPr bwMode="auto">
          <a:xfrm>
            <a:off x="398218" y="3975957"/>
            <a:ext cx="8265136" cy="2240984"/>
          </a:xfrm>
          <a:prstGeom prst="rect">
            <a:avLst/>
          </a:prstGeom>
          <a:noFill/>
          <a:ln w="9525">
            <a:solidFill>
              <a:srgbClr val="23718D"/>
            </a:solidFill>
            <a:miter lim="800000"/>
            <a:headEnd/>
            <a:tailEnd/>
          </a:ln>
        </p:spPr>
      </p:pic>
      <p:sp>
        <p:nvSpPr>
          <p:cNvPr id="4" name="Slide Number Placeholder 3"/>
          <p:cNvSpPr>
            <a:spLocks noGrp="1"/>
          </p:cNvSpPr>
          <p:nvPr>
            <p:ph type="sldNum" sz="quarter" idx="4294967295"/>
          </p:nvPr>
        </p:nvSpPr>
        <p:spPr>
          <a:xfrm>
            <a:off x="8465344" y="6569530"/>
            <a:ext cx="301714" cy="138499"/>
          </a:xfrm>
          <a:prstGeom prst="rect">
            <a:avLst/>
          </a:prstGeom>
        </p:spPr>
        <p:txBody>
          <a:bodyPr/>
          <a:lstStyle/>
          <a:p>
            <a:pPr algn="r"/>
            <a:fld id="{12AFF22E-7C8E-492A-946F-90F8889B2D41}" type="slidenum">
              <a:rPr lang="en-US" smtClean="0"/>
              <a:pPr algn="r"/>
              <a:t>7</a:t>
            </a:fld>
            <a:endParaRPr lang="en-US"/>
          </a:p>
        </p:txBody>
      </p:sp>
    </p:spTree>
    <p:extLst>
      <p:ext uri="{BB962C8B-B14F-4D97-AF65-F5344CB8AC3E}">
        <p14:creationId xmlns:p14="http://schemas.microsoft.com/office/powerpoint/2010/main" val="12241887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152"/>
                                        </p:tgtEl>
                                        <p:attrNameLst>
                                          <p:attrName>style.visibility</p:attrName>
                                        </p:attrNameLst>
                                      </p:cBhvr>
                                      <p:to>
                                        <p:strVal val="visible"/>
                                      </p:to>
                                    </p:set>
                                    <p:animEffect transition="in" filter="fade">
                                      <p:cBhvr>
                                        <p:cTn id="7" dur="1000"/>
                                        <p:tgtEl>
                                          <p:spTgt spid="6152"/>
                                        </p:tgtEl>
                                      </p:cBhvr>
                                    </p:animEffect>
                                    <p:anim calcmode="lin" valueType="num">
                                      <p:cBhvr>
                                        <p:cTn id="8" dur="1000" fill="hold"/>
                                        <p:tgtEl>
                                          <p:spTgt spid="6152"/>
                                        </p:tgtEl>
                                        <p:attrNameLst>
                                          <p:attrName>ppt_x</p:attrName>
                                        </p:attrNameLst>
                                      </p:cBhvr>
                                      <p:tavLst>
                                        <p:tav tm="0">
                                          <p:val>
                                            <p:strVal val="#ppt_x"/>
                                          </p:val>
                                        </p:tav>
                                        <p:tav tm="100000">
                                          <p:val>
                                            <p:strVal val="#ppt_x"/>
                                          </p:val>
                                        </p:tav>
                                      </p:tavLst>
                                    </p:anim>
                                    <p:anim calcmode="lin" valueType="num">
                                      <p:cBhvr>
                                        <p:cTn id="9" dur="1000" fill="hold"/>
                                        <p:tgtEl>
                                          <p:spTgt spid="61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2"/>
          <p:cNvSpPr>
            <a:spLocks noGrp="1"/>
          </p:cNvSpPr>
          <p:nvPr>
            <p:ph type="title"/>
          </p:nvPr>
        </p:nvSpPr>
        <p:spPr>
          <a:xfrm>
            <a:off x="301752" y="509679"/>
            <a:ext cx="7589520" cy="496161"/>
          </a:xfrm>
        </p:spPr>
        <p:txBody>
          <a:bodyPr/>
          <a:lstStyle/>
          <a:p>
            <a:r>
              <a:rPr lang="en-US" dirty="0" smtClean="0"/>
              <a:t>3 – Entering Budget Data (Manual)</a:t>
            </a:r>
          </a:p>
        </p:txBody>
      </p:sp>
      <p:sp>
        <p:nvSpPr>
          <p:cNvPr id="7170" name="Content Placeholder 1"/>
          <p:cNvSpPr>
            <a:spLocks noGrp="1"/>
          </p:cNvSpPr>
          <p:nvPr>
            <p:ph idx="1"/>
          </p:nvPr>
        </p:nvSpPr>
        <p:spPr>
          <a:xfrm>
            <a:off x="304800" y="1600200"/>
            <a:ext cx="8534400" cy="397032"/>
          </a:xfrm>
        </p:spPr>
        <p:txBody>
          <a:bodyPr/>
          <a:lstStyle/>
          <a:p>
            <a:r>
              <a:rPr lang="en-US" sz="2200" dirty="0" smtClean="0"/>
              <a:t>Add amounts manually to each period desired</a:t>
            </a:r>
          </a:p>
        </p:txBody>
      </p:sp>
      <p:pic>
        <p:nvPicPr>
          <p:cNvPr id="2" name="Picture 2"/>
          <p:cNvPicPr>
            <a:picLocks noChangeAspect="1" noChangeArrowheads="1"/>
          </p:cNvPicPr>
          <p:nvPr/>
        </p:nvPicPr>
        <p:blipFill>
          <a:blip r:embed="rId3"/>
          <a:srcRect/>
          <a:stretch>
            <a:fillRect/>
          </a:stretch>
        </p:blipFill>
        <p:spPr bwMode="auto">
          <a:xfrm>
            <a:off x="286603" y="2332876"/>
            <a:ext cx="8613041" cy="3194468"/>
          </a:xfrm>
          <a:prstGeom prst="rect">
            <a:avLst/>
          </a:prstGeom>
          <a:noFill/>
          <a:ln w="9525">
            <a:solidFill>
              <a:srgbClr val="004476"/>
            </a:solidFill>
            <a:miter lim="800000"/>
            <a:headEnd/>
            <a:tailEnd/>
          </a:ln>
        </p:spPr>
      </p:pic>
    </p:spTree>
    <p:extLst>
      <p:ext uri="{BB962C8B-B14F-4D97-AF65-F5344CB8AC3E}">
        <p14:creationId xmlns:p14="http://schemas.microsoft.com/office/powerpoint/2010/main" val="213845086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2"/>
          <p:cNvSpPr>
            <a:spLocks noGrp="1"/>
          </p:cNvSpPr>
          <p:nvPr>
            <p:ph type="title"/>
          </p:nvPr>
        </p:nvSpPr>
        <p:spPr>
          <a:xfrm>
            <a:off x="301752" y="509679"/>
            <a:ext cx="7589520" cy="496161"/>
          </a:xfrm>
        </p:spPr>
        <p:txBody>
          <a:bodyPr/>
          <a:lstStyle/>
          <a:p>
            <a:r>
              <a:rPr lang="en-US" dirty="0" smtClean="0"/>
              <a:t>3 – Entering Budget Data (Import)</a:t>
            </a:r>
          </a:p>
        </p:txBody>
      </p:sp>
      <p:sp>
        <p:nvSpPr>
          <p:cNvPr id="7170" name="Content Placeholder 1"/>
          <p:cNvSpPr>
            <a:spLocks noGrp="1"/>
          </p:cNvSpPr>
          <p:nvPr>
            <p:ph idx="1"/>
          </p:nvPr>
        </p:nvSpPr>
        <p:spPr>
          <a:xfrm>
            <a:off x="304800" y="1600200"/>
            <a:ext cx="8534400" cy="1458861"/>
          </a:xfrm>
        </p:spPr>
        <p:txBody>
          <a:bodyPr/>
          <a:lstStyle/>
          <a:p>
            <a:r>
              <a:rPr lang="en-US" sz="2200" dirty="0" smtClean="0"/>
              <a:t>Budgets can be exported, updated, and re-imported – will over-write!</a:t>
            </a:r>
          </a:p>
          <a:p>
            <a:pPr lvl="1"/>
            <a:r>
              <a:rPr lang="en-US" sz="2000" dirty="0" smtClean="0"/>
              <a:t>Import/Export from Budget list</a:t>
            </a:r>
          </a:p>
          <a:p>
            <a:pPr lvl="1"/>
            <a:r>
              <a:rPr lang="en-US" sz="2000" dirty="0" smtClean="0"/>
              <a:t>When over-writing via import, blank = 0</a:t>
            </a:r>
          </a:p>
          <a:p>
            <a:pPr lvl="1"/>
            <a:r>
              <a:rPr lang="en-US" sz="2000" dirty="0" smtClean="0"/>
              <a:t>Amounts cannot include commas</a:t>
            </a:r>
          </a:p>
        </p:txBody>
      </p:sp>
      <p:pic>
        <p:nvPicPr>
          <p:cNvPr id="2" name="Picture 1"/>
          <p:cNvPicPr>
            <a:picLocks noChangeAspect="1"/>
          </p:cNvPicPr>
          <p:nvPr/>
        </p:nvPicPr>
        <p:blipFill>
          <a:blip r:embed="rId3"/>
          <a:stretch>
            <a:fillRect/>
          </a:stretch>
        </p:blipFill>
        <p:spPr>
          <a:xfrm>
            <a:off x="248724" y="3134029"/>
            <a:ext cx="8590476" cy="2657171"/>
          </a:xfrm>
          <a:prstGeom prst="rect">
            <a:avLst/>
          </a:prstGeom>
        </p:spPr>
      </p:pic>
    </p:spTree>
    <p:extLst>
      <p:ext uri="{BB962C8B-B14F-4D97-AF65-F5344CB8AC3E}">
        <p14:creationId xmlns:p14="http://schemas.microsoft.com/office/powerpoint/2010/main" val="328434858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Custom 24">
      <a:dk1>
        <a:srgbClr val="000000"/>
      </a:dk1>
      <a:lt1>
        <a:srgbClr val="FFFFFF"/>
      </a:lt1>
      <a:dk2>
        <a:srgbClr val="595959"/>
      </a:dk2>
      <a:lt2>
        <a:srgbClr val="D9D9D9"/>
      </a:lt2>
      <a:accent1>
        <a:srgbClr val="73A722"/>
      </a:accent1>
      <a:accent2>
        <a:srgbClr val="F7991C"/>
      </a:accent2>
      <a:accent3>
        <a:srgbClr val="006BAD"/>
      </a:accent3>
      <a:accent4>
        <a:srgbClr val="9D0B46"/>
      </a:accent4>
      <a:accent5>
        <a:srgbClr val="23718D"/>
      </a:accent5>
      <a:accent6>
        <a:srgbClr val="1A3176"/>
      </a:accent6>
      <a:hlink>
        <a:srgbClr val="F06600"/>
      </a:hlink>
      <a:folHlink>
        <a:srgbClr val="8492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bg1"/>
        </a:solidFill>
        <a:ln w="19050" cap="flat" cmpd="sng" algn="ctr">
          <a:noFill/>
          <a:prstDash val="solid"/>
          <a:miter lim="800000"/>
          <a:headEnd type="none" w="med" len="med"/>
          <a:tailEnd type="none" w="med" len="med"/>
        </a:ln>
        <a:effectLst>
          <a:outerShdw blurRad="190500" dir="2700000" algn="br">
            <a:srgbClr val="000000">
              <a:alpha val="40000"/>
            </a:srgbClr>
          </a:outerShdw>
        </a:effectLst>
      </a:spPr>
      <a:bodyPr lIns="91440" rtlCol="0" anchor="ctr" anchorCtr="1">
        <a:prstTxWarp prst="textNoShape">
          <a:avLst/>
        </a:prstTxWarp>
        <a:noAutofit/>
      </a:bodyPr>
      <a:lstStyle>
        <a:defPPr algn="ctr" eaLnBrk="0" hangingPunct="0">
          <a:defRPr sz="2000" dirty="0" err="1" smtClean="0">
            <a:solidFill>
              <a:schemeClr val="tx1">
                <a:lumMod val="65000"/>
                <a:lumOff val="35000"/>
              </a:schemeClr>
            </a:solidFill>
            <a:latin typeface="Calibri"/>
            <a:cs typeface="Calibri"/>
          </a:defRPr>
        </a:defPPr>
      </a:lstStyle>
    </a:spDef>
    <a:lnDef>
      <a:spPr bwMode="auto">
        <a:xfrm>
          <a:off x="0" y="0"/>
          <a:ext cx="1" cy="1"/>
        </a:xfrm>
        <a:custGeom>
          <a:avLst/>
          <a:gdLst/>
          <a:ahLst/>
          <a:cxnLst/>
          <a:rect l="0" t="0" r="0" b="0"/>
          <a:pathLst/>
        </a:custGeom>
        <a:noFill/>
        <a:ln w="1905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pitchFamily="23" charset="0"/>
          </a:defRPr>
        </a:defPPr>
      </a:lstStyle>
    </a:lnDef>
    <a:txDef>
      <a:spPr bwMode="auto">
        <a:noFill/>
        <a:ln w="9525">
          <a:noFill/>
          <a:miter lim="800000"/>
          <a:headEnd/>
          <a:tailEnd/>
        </a:ln>
      </a:spPr>
      <a:bodyPr vert="horz" wrap="none" lIns="91440" tIns="45720" rIns="91440" bIns="45720" numCol="1" rtlCol="0" anchor="t" anchorCtr="0" compatLnSpc="1">
        <a:prstTxWarp prst="textNoShape">
          <a:avLst/>
        </a:prstTxWarp>
        <a:spAutoFit/>
      </a:bodyPr>
      <a:lstStyle>
        <a:defPPr marR="0" algn="l" defTabSz="914400" rtl="0" eaLnBrk="0" fontAlgn="base" latinLnBrk="0" hangingPunct="0">
          <a:lnSpc>
            <a:spcPct val="90000"/>
          </a:lnSpc>
          <a:spcBef>
            <a:spcPts val="600"/>
          </a:spcBef>
          <a:spcAft>
            <a:spcPts val="600"/>
          </a:spcAft>
          <a:buClr>
            <a:schemeClr val="accent1">
              <a:lumMod val="60000"/>
              <a:lumOff val="40000"/>
            </a:schemeClr>
          </a:buClr>
          <a:buSzPct val="75000"/>
          <a:tabLst/>
          <a:defRPr kumimoji="0" sz="2000" b="0" i="0" u="none" strike="noStrike" kern="0" cap="none" spc="0" normalizeH="0" baseline="0" noProof="0" dirty="0" err="1" smtClean="0">
            <a:ln>
              <a:noFill/>
            </a:ln>
            <a:solidFill>
              <a:schemeClr val="tx2"/>
            </a:solidFill>
            <a:effectLst/>
            <a:uLnTx/>
            <a:uFillTx/>
            <a:latin typeface="Calibri"/>
            <a:ea typeface="ＭＳ Ｐゴシック" charset="-128"/>
            <a:cs typeface="Calibri"/>
          </a:defRPr>
        </a:defPPr>
      </a:lstStyle>
    </a:tx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3F515C"/>
        </a:dk1>
        <a:lt1>
          <a:srgbClr val="FFFFFF"/>
        </a:lt1>
        <a:dk2>
          <a:srgbClr val="006FA7"/>
        </a:dk2>
        <a:lt2>
          <a:srgbClr val="C8C8C8"/>
        </a:lt2>
        <a:accent1>
          <a:srgbClr val="2295CC"/>
        </a:accent1>
        <a:accent2>
          <a:srgbClr val="9AD6F0"/>
        </a:accent2>
        <a:accent3>
          <a:srgbClr val="FFFFFF"/>
        </a:accent3>
        <a:accent4>
          <a:srgbClr val="34444D"/>
        </a:accent4>
        <a:accent5>
          <a:srgbClr val="ABC8E2"/>
        </a:accent5>
        <a:accent6>
          <a:srgbClr val="8BC2D9"/>
        </a:accent6>
        <a:hlink>
          <a:srgbClr val="FFE2A7"/>
        </a:hlink>
        <a:folHlink>
          <a:srgbClr val="FF9F00"/>
        </a:folHlink>
      </a:clrScheme>
      <a:clrMap bg1="lt1" tx1="dk1" bg2="lt2" tx2="dk2" accent1="accent1" accent2="accent2" accent3="accent3" accent4="accent4" accent5="accent5" accent6="accent6" hlink="hlink" folHlink="folHlink"/>
    </a:extraClrScheme>
    <a:extraClrScheme>
      <a:clrScheme name="Default Design 9">
        <a:dk1>
          <a:srgbClr val="3F515C"/>
        </a:dk1>
        <a:lt1>
          <a:srgbClr val="FFFFFF"/>
        </a:lt1>
        <a:dk2>
          <a:srgbClr val="005782"/>
        </a:dk2>
        <a:lt2>
          <a:srgbClr val="C8C8C8"/>
        </a:lt2>
        <a:accent1>
          <a:srgbClr val="2295CC"/>
        </a:accent1>
        <a:accent2>
          <a:srgbClr val="9AD6F0"/>
        </a:accent2>
        <a:accent3>
          <a:srgbClr val="FFFFFF"/>
        </a:accent3>
        <a:accent4>
          <a:srgbClr val="34444D"/>
        </a:accent4>
        <a:accent5>
          <a:srgbClr val="ABC8E2"/>
        </a:accent5>
        <a:accent6>
          <a:srgbClr val="8BC2D9"/>
        </a:accent6>
        <a:hlink>
          <a:srgbClr val="FFE2A7"/>
        </a:hlink>
        <a:folHlink>
          <a:srgbClr val="FF9F00"/>
        </a:folHlink>
      </a:clrScheme>
      <a:clrMap bg1="lt1" tx1="dk1" bg2="lt2" tx2="dk2" accent1="accent1" accent2="accent2" accent3="accent3" accent4="accent4" accent5="accent5" accent6="accent6" hlink="hlink" folHlink="folHlink"/>
    </a:extraClrScheme>
    <a:extraClrScheme>
      <a:clrScheme name="Default Design 10">
        <a:dk1>
          <a:srgbClr val="3F515C"/>
        </a:dk1>
        <a:lt1>
          <a:srgbClr val="FFFFFF"/>
        </a:lt1>
        <a:dk2>
          <a:srgbClr val="005782"/>
        </a:dk2>
        <a:lt2>
          <a:srgbClr val="C8C8C8"/>
        </a:lt2>
        <a:accent1>
          <a:srgbClr val="2295CC"/>
        </a:accent1>
        <a:accent2>
          <a:srgbClr val="9AD6F0"/>
        </a:accent2>
        <a:accent3>
          <a:srgbClr val="FFFFFF"/>
        </a:accent3>
        <a:accent4>
          <a:srgbClr val="34444D"/>
        </a:accent4>
        <a:accent5>
          <a:srgbClr val="ABC8E2"/>
        </a:accent5>
        <a:accent6>
          <a:srgbClr val="8BC2D9"/>
        </a:accent6>
        <a:hlink>
          <a:srgbClr val="99CC00"/>
        </a:hlink>
        <a:folHlink>
          <a:srgbClr val="FF9F00"/>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5782"/>
        </a:dk2>
        <a:lt2>
          <a:srgbClr val="C8C8C8"/>
        </a:lt2>
        <a:accent1>
          <a:srgbClr val="2295CC"/>
        </a:accent1>
        <a:accent2>
          <a:srgbClr val="9AD6F0"/>
        </a:accent2>
        <a:accent3>
          <a:srgbClr val="FFFFFF"/>
        </a:accent3>
        <a:accent4>
          <a:srgbClr val="000000"/>
        </a:accent4>
        <a:accent5>
          <a:srgbClr val="ABC8E2"/>
        </a:accent5>
        <a:accent6>
          <a:srgbClr val="8BC2D9"/>
        </a:accent6>
        <a:hlink>
          <a:srgbClr val="99CC00"/>
        </a:hlink>
        <a:folHlink>
          <a:srgbClr val="FF9F00"/>
        </a:folHlink>
      </a:clrScheme>
      <a:clrMap bg1="lt1" tx1="dk1" bg2="lt2" tx2="dk2" accent1="accent1" accent2="accent2" accent3="accent3" accent4="accent4" accent5="accent5" accent6="accent6" hlink="hlink" folHlink="folHlink"/>
    </a:extraClrScheme>
    <a:extraClrScheme>
      <a:clrScheme name="Default Design 12">
        <a:dk1>
          <a:srgbClr val="000000"/>
        </a:dk1>
        <a:lt1>
          <a:srgbClr val="FFFFFF"/>
        </a:lt1>
        <a:dk2>
          <a:srgbClr val="B10135"/>
        </a:dk2>
        <a:lt2>
          <a:srgbClr val="C8C8C8"/>
        </a:lt2>
        <a:accent1>
          <a:srgbClr val="005A2E"/>
        </a:accent1>
        <a:accent2>
          <a:srgbClr val="9AD6F0"/>
        </a:accent2>
        <a:accent3>
          <a:srgbClr val="FFFFFF"/>
        </a:accent3>
        <a:accent4>
          <a:srgbClr val="000000"/>
        </a:accent4>
        <a:accent5>
          <a:srgbClr val="AAB5AD"/>
        </a:accent5>
        <a:accent6>
          <a:srgbClr val="8BC2D9"/>
        </a:accent6>
        <a:hlink>
          <a:srgbClr val="99CC00"/>
        </a:hlink>
        <a:folHlink>
          <a:srgbClr val="FF9F00"/>
        </a:folHlink>
      </a:clrScheme>
      <a:clrMap bg1="lt1" tx1="dk1" bg2="lt2" tx2="dk2" accent1="accent1" accent2="accent2" accent3="accent3" accent4="accent4" accent5="accent5" accent6="accent6" hlink="hlink" folHlink="folHlink"/>
    </a:extraClrScheme>
    <a:extraClrScheme>
      <a:clrScheme name="Default Design 13">
        <a:dk1>
          <a:srgbClr val="000000"/>
        </a:dk1>
        <a:lt1>
          <a:srgbClr val="FFFFFF"/>
        </a:lt1>
        <a:dk2>
          <a:srgbClr val="B10135"/>
        </a:dk2>
        <a:lt2>
          <a:srgbClr val="C8C8C8"/>
        </a:lt2>
        <a:accent1>
          <a:srgbClr val="005A2E"/>
        </a:accent1>
        <a:accent2>
          <a:srgbClr val="325292"/>
        </a:accent2>
        <a:accent3>
          <a:srgbClr val="FFFFFF"/>
        </a:accent3>
        <a:accent4>
          <a:srgbClr val="000000"/>
        </a:accent4>
        <a:accent5>
          <a:srgbClr val="AAB5AD"/>
        </a:accent5>
        <a:accent6>
          <a:srgbClr val="2C4984"/>
        </a:accent6>
        <a:hlink>
          <a:srgbClr val="333399"/>
        </a:hlink>
        <a:folHlink>
          <a:srgbClr val="FF9F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B10135"/>
        </a:dk2>
        <a:lt2>
          <a:srgbClr val="C8C8C8"/>
        </a:lt2>
        <a:accent1>
          <a:srgbClr val="005A2E"/>
        </a:accent1>
        <a:accent2>
          <a:srgbClr val="325292"/>
        </a:accent2>
        <a:accent3>
          <a:srgbClr val="FFFFFF"/>
        </a:accent3>
        <a:accent4>
          <a:srgbClr val="000000"/>
        </a:accent4>
        <a:accent5>
          <a:srgbClr val="AAB5AD"/>
        </a:accent5>
        <a:accent6>
          <a:srgbClr val="2C4984"/>
        </a:accent6>
        <a:hlink>
          <a:srgbClr val="461964"/>
        </a:hlink>
        <a:folHlink>
          <a:srgbClr val="FF9F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2A7DC5"/>
        </a:dk2>
        <a:lt2>
          <a:srgbClr val="C8C8C8"/>
        </a:lt2>
        <a:accent1>
          <a:srgbClr val="008F36"/>
        </a:accent1>
        <a:accent2>
          <a:srgbClr val="603385"/>
        </a:accent2>
        <a:accent3>
          <a:srgbClr val="FFFFFF"/>
        </a:accent3>
        <a:accent4>
          <a:srgbClr val="000000"/>
        </a:accent4>
        <a:accent5>
          <a:srgbClr val="AAC6AE"/>
        </a:accent5>
        <a:accent6>
          <a:srgbClr val="562D78"/>
        </a:accent6>
        <a:hlink>
          <a:srgbClr val="0D387D"/>
        </a:hlink>
        <a:folHlink>
          <a:srgbClr val="FF9F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2A7DC5"/>
        </a:dk2>
        <a:lt2>
          <a:srgbClr val="C8C8C8"/>
        </a:lt2>
        <a:accent1>
          <a:srgbClr val="008F36"/>
        </a:accent1>
        <a:accent2>
          <a:srgbClr val="603385"/>
        </a:accent2>
        <a:accent3>
          <a:srgbClr val="FFFFFF"/>
        </a:accent3>
        <a:accent4>
          <a:srgbClr val="000000"/>
        </a:accent4>
        <a:accent5>
          <a:srgbClr val="AAC6AE"/>
        </a:accent5>
        <a:accent6>
          <a:srgbClr val="562D78"/>
        </a:accent6>
        <a:hlink>
          <a:srgbClr val="0D387D"/>
        </a:hlink>
        <a:folHlink>
          <a:srgbClr val="FFFF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20091</TotalTime>
  <Words>1278</Words>
  <Application>Microsoft Office PowerPoint</Application>
  <PresentationFormat>On-screen Show (4:3)</PresentationFormat>
  <Paragraphs>121</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ＭＳ Ｐゴシック</vt:lpstr>
      <vt:lpstr>Arial</vt:lpstr>
      <vt:lpstr>Calibri</vt:lpstr>
      <vt:lpstr>Wingdings</vt:lpstr>
      <vt:lpstr>Default Design</vt:lpstr>
      <vt:lpstr>Managing Budgets in Intacct</vt:lpstr>
      <vt:lpstr>Objectives</vt:lpstr>
      <vt:lpstr>Creating Budgets – Requirements/Prerequisites</vt:lpstr>
      <vt:lpstr>1 - Create Reporting Periods</vt:lpstr>
      <vt:lpstr>1 - Create Reporting Periods</vt:lpstr>
      <vt:lpstr>2 - Create Budget Ledger ID</vt:lpstr>
      <vt:lpstr>3 – Entering Budget Data (Manual)</vt:lpstr>
      <vt:lpstr>3 – Entering Budget Data (Manual)</vt:lpstr>
      <vt:lpstr>3 – Entering Budget Data (Import)</vt:lpstr>
      <vt:lpstr>Modify Budget in Existing Financial Reports</vt:lpstr>
      <vt:lpstr>Ex: Actual vs. Budget</vt:lpstr>
      <vt:lpstr>View Budget Data for Future Periods</vt:lpstr>
      <vt:lpstr>Example of Actual to Budget with the Locations Dimension Expanded</vt:lpstr>
      <vt:lpstr>Budget Considerations with Project Accounting</vt:lpstr>
      <vt:lpstr>Budget Considerations with Global Consolidations (IGC)</vt:lpstr>
      <vt:lpstr>Thank You </vt:lpstr>
    </vt:vector>
  </TitlesOfParts>
  <Company>intacct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 1 – Sample Bullet Slide</dc:title>
  <dc:creator>Amy Bauer</dc:creator>
  <cp:lastModifiedBy>Jenni Reiserer</cp:lastModifiedBy>
  <cp:revision>1034</cp:revision>
  <cp:lastPrinted>2012-04-11T20:57:45Z</cp:lastPrinted>
  <dcterms:created xsi:type="dcterms:W3CDTF">2012-05-08T19:37:49Z</dcterms:created>
  <dcterms:modified xsi:type="dcterms:W3CDTF">2017-04-20T20:05:18Z</dcterms:modified>
</cp:coreProperties>
</file>